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3506" r:id="rId2"/>
    <p:sldId id="3530" r:id="rId3"/>
    <p:sldId id="3531" r:id="rId4"/>
    <p:sldId id="269" r:id="rId5"/>
    <p:sldId id="265" r:id="rId6"/>
    <p:sldId id="3521" r:id="rId7"/>
    <p:sldId id="282" r:id="rId8"/>
    <p:sldId id="279" r:id="rId9"/>
    <p:sldId id="3532" r:id="rId10"/>
    <p:sldId id="3513" r:id="rId11"/>
    <p:sldId id="3515" r:id="rId12"/>
    <p:sldId id="3516" r:id="rId13"/>
    <p:sldId id="3517" r:id="rId14"/>
    <p:sldId id="3518" r:id="rId15"/>
    <p:sldId id="3519" r:id="rId16"/>
    <p:sldId id="3520" r:id="rId17"/>
    <p:sldId id="284" r:id="rId18"/>
    <p:sldId id="3514" r:id="rId19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223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118" autoAdjust="0"/>
    <p:restoredTop sz="94660"/>
  </p:normalViewPr>
  <p:slideViewPr>
    <p:cSldViewPr snapToGrid="0">
      <p:cViewPr varScale="1">
        <p:scale>
          <a:sx n="92" d="100"/>
          <a:sy n="92" d="100"/>
        </p:scale>
        <p:origin x="71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44" d="100"/>
          <a:sy n="44" d="100"/>
        </p:scale>
        <p:origin x="2988" y="36"/>
      </p:cViewPr>
      <p:guideLst>
        <p:guide orient="horz" pos="3223"/>
        <p:guide pos="2237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8427" cy="513507"/>
          </a:xfrm>
          <a:prstGeom prst="rect">
            <a:avLst/>
          </a:prstGeom>
        </p:spPr>
        <p:txBody>
          <a:bodyPr vert="horz" lIns="92182" tIns="46092" rIns="92182" bIns="46092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995" y="2"/>
            <a:ext cx="3078427" cy="513507"/>
          </a:xfrm>
          <a:prstGeom prst="rect">
            <a:avLst/>
          </a:prstGeom>
        </p:spPr>
        <p:txBody>
          <a:bodyPr vert="horz" lIns="92182" tIns="46092" rIns="92182" bIns="46092" rtlCol="0"/>
          <a:lstStyle>
            <a:lvl1pPr algn="r">
              <a:defRPr sz="1200"/>
            </a:lvl1pPr>
          </a:lstStyle>
          <a:p>
            <a:fld id="{32BEFD8A-8924-43F9-955A-B2D24CF841FC}" type="datetimeFigureOut">
              <a:rPr lang="en-SG" smtClean="0"/>
              <a:t>4/9/2026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721108"/>
            <a:ext cx="3078427" cy="513507"/>
          </a:xfrm>
          <a:prstGeom prst="rect">
            <a:avLst/>
          </a:prstGeom>
        </p:spPr>
        <p:txBody>
          <a:bodyPr vert="horz" lIns="92182" tIns="46092" rIns="92182" bIns="46092" rtlCol="0" anchor="b"/>
          <a:lstStyle>
            <a:lvl1pPr algn="l">
              <a:defRPr sz="1200"/>
            </a:lvl1pPr>
          </a:lstStyle>
          <a:p>
            <a:r>
              <a:rPr lang="en-SG"/>
              <a:t>UD July2023 Cash Flow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995" y="9721108"/>
            <a:ext cx="3078427" cy="513507"/>
          </a:xfrm>
          <a:prstGeom prst="rect">
            <a:avLst/>
          </a:prstGeom>
        </p:spPr>
        <p:txBody>
          <a:bodyPr vert="horz" lIns="92182" tIns="46092" rIns="92182" bIns="46092" rtlCol="0" anchor="b"/>
          <a:lstStyle>
            <a:lvl1pPr algn="r">
              <a:defRPr sz="1200"/>
            </a:lvl1pPr>
          </a:lstStyle>
          <a:p>
            <a:fld id="{669C77C4-FB06-4470-90AF-0BDC0ECB8C7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4056231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78207" cy="513283"/>
          </a:xfrm>
          <a:prstGeom prst="rect">
            <a:avLst/>
          </a:prstGeom>
        </p:spPr>
        <p:txBody>
          <a:bodyPr vert="horz" lIns="92182" tIns="46092" rIns="92182" bIns="4609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4205" y="3"/>
            <a:ext cx="3078207" cy="513283"/>
          </a:xfrm>
          <a:prstGeom prst="rect">
            <a:avLst/>
          </a:prstGeom>
        </p:spPr>
        <p:txBody>
          <a:bodyPr vert="horz" lIns="92182" tIns="46092" rIns="92182" bIns="46092" rtlCol="0"/>
          <a:lstStyle>
            <a:lvl1pPr algn="r">
              <a:defRPr sz="1200"/>
            </a:lvl1pPr>
          </a:lstStyle>
          <a:p>
            <a:fld id="{AD40BC0E-9ED9-884F-A617-3271DA26216D}" type="datetimeFigureOut">
              <a:rPr lang="en-US" smtClean="0"/>
              <a:t>04-Sep-26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7938"/>
            <a:ext cx="6145213" cy="3455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82" tIns="46092" rIns="92182" bIns="4609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741" y="4925234"/>
            <a:ext cx="5682588" cy="4029440"/>
          </a:xfrm>
          <a:prstGeom prst="rect">
            <a:avLst/>
          </a:prstGeom>
        </p:spPr>
        <p:txBody>
          <a:bodyPr vert="horz" lIns="92182" tIns="46092" rIns="92182" bIns="46092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721334"/>
            <a:ext cx="3078207" cy="513283"/>
          </a:xfrm>
          <a:prstGeom prst="rect">
            <a:avLst/>
          </a:prstGeom>
        </p:spPr>
        <p:txBody>
          <a:bodyPr vert="horz" lIns="92182" tIns="46092" rIns="92182" bIns="46092" rtlCol="0" anchor="b"/>
          <a:lstStyle>
            <a:lvl1pPr algn="l">
              <a:defRPr sz="1200"/>
            </a:lvl1pPr>
          </a:lstStyle>
          <a:p>
            <a:r>
              <a:rPr lang="en-US"/>
              <a:t>UD July2023 Cash Flow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205" y="9721334"/>
            <a:ext cx="3078207" cy="513283"/>
          </a:xfrm>
          <a:prstGeom prst="rect">
            <a:avLst/>
          </a:prstGeom>
        </p:spPr>
        <p:txBody>
          <a:bodyPr vert="horz" lIns="92182" tIns="46092" rIns="92182" bIns="46092" rtlCol="0" anchor="b"/>
          <a:lstStyle>
            <a:lvl1pPr algn="r">
              <a:defRPr sz="1200"/>
            </a:lvl1pPr>
          </a:lstStyle>
          <a:p>
            <a:fld id="{F02AD119-A27A-9E4B-8E82-F19CF98051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4756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10DA-12E3-45C3-BE93-699ADCA0E9EC}" type="datetime1">
              <a:rPr lang="en-US" smtClean="0"/>
              <a:t>04-Sep-26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Home Work for 25 July23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CC0D-B1B3-434E-B64F-2BCB2AE28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474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9387"/>
            <a:ext cx="10515600" cy="123248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29886"/>
            <a:ext cx="10515600" cy="40457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F7B07-3559-47BF-8034-A3DF623CCC33}" type="datetime1">
              <a:rPr lang="en-US" smtClean="0"/>
              <a:t>04-Sep-26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Home Work for 25 July23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CC0D-B1B3-434E-B64F-2BCB2AE28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28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01844-2F48-458D-9123-3F80AB9AA563}" type="datetime1">
              <a:rPr lang="en-US" smtClean="0"/>
              <a:t>04-Sep-26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Home Work for 25 July23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CC0D-B1B3-434E-B64F-2BCB2AE28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501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98E9D-F398-432E-9300-AD19F242B7D8}" type="datetime1">
              <a:rPr lang="en-US" smtClean="0"/>
              <a:t>04-Sep-26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Home Work for 25 July23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CC0D-B1B3-434E-B64F-2BCB2AE28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438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7929-B0E9-4F44-92D8-DF62859B3E0D}" type="datetime1">
              <a:rPr lang="en-US" smtClean="0"/>
              <a:t>04-Sep-26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Home Work for 25 July23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CC0D-B1B3-434E-B64F-2BCB2AE28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3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E540-C2F7-4B54-80CF-F247769F6E42}" type="datetime1">
              <a:rPr lang="en-US" smtClean="0"/>
              <a:t>04-Sep-26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Home Work for 25 July23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CC0D-B1B3-434E-B64F-2BCB2AE28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61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F9B9E-F20D-4C98-86A9-EEE46139AE11}" type="datetime1">
              <a:rPr lang="en-US" smtClean="0"/>
              <a:t>04-Sep-26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Home Work for 25 July23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CC0D-B1B3-434E-B64F-2BCB2AE28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33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39B3-5BB8-4C42-95FD-6B2063D0CEEA}" type="datetime1">
              <a:rPr lang="en-US" smtClean="0"/>
              <a:t>04-Sep-26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Home Work for 25 July23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CC0D-B1B3-434E-B64F-2BCB2AE28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23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25FE6-541F-4D50-9A8A-1A927229635E}" type="datetime1">
              <a:rPr lang="en-US" smtClean="0"/>
              <a:t>04-Sep-26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Home Work for 25 July23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CC0D-B1B3-434E-B64F-2BCB2AE28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3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39C2-40E2-4B48-BE94-E54A98B4E238}" type="datetime1">
              <a:rPr lang="en-US" smtClean="0"/>
              <a:t>04-Sep-26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Home Work for 25 July23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CC0D-B1B3-434E-B64F-2BCB2AE28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08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5C4C2-05BC-448C-B0AF-44B2A501147B}" type="datetime1">
              <a:rPr lang="en-US" smtClean="0"/>
              <a:t>04-Sep-26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Home Work for 25 July23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CC0D-B1B3-434E-B64F-2BCB2AE28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89211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4714A-0D0E-485C-8071-1B31C84AE021}" type="datetime1">
              <a:rPr lang="en-US" smtClean="0"/>
              <a:t>04-Sep-26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Home Work for 25 July23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4CC0D-B1B3-434E-B64F-2BCB2AE28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20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5791200"/>
          </a:xfrm>
          <a:prstGeom prst="rect">
            <a:avLst/>
          </a:prstGeom>
          <a:solidFill>
            <a:srgbClr val="1732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anchor="ctr"/>
          <a:lstStyle/>
          <a:p>
            <a:pPr algn="ctr"/>
            <a:r>
              <a:rPr sz="2800" b="1" dirty="0">
                <a:solidFill>
                  <a:srgbClr val="FFFFFF"/>
                </a:solidFill>
                <a:latin typeface="Aptos"/>
              </a:rPr>
              <a:t>Home Work Package</a:t>
            </a:r>
          </a:p>
          <a:p>
            <a:pPr algn="ctr"/>
            <a:r>
              <a:rPr sz="3400" b="1" dirty="0">
                <a:solidFill>
                  <a:srgbClr val="FFFFFF"/>
                </a:solidFill>
                <a:latin typeface="Aptos"/>
              </a:rPr>
              <a:t>Cash Flow Plan for 36 Months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7C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983480" y="5358384"/>
            <a:ext cx="2286000" cy="276999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200" b="1" dirty="0">
                <a:solidFill>
                  <a:srgbClr val="CD9637"/>
                </a:solidFill>
                <a:latin typeface="Aptos"/>
              </a:rPr>
              <a:t>0</a:t>
            </a:r>
            <a:r>
              <a:rPr lang="en-US" sz="1200" b="1" dirty="0">
                <a:solidFill>
                  <a:srgbClr val="CD9637"/>
                </a:solidFill>
                <a:latin typeface="Aptos"/>
              </a:rPr>
              <a:t>3 Sept 2026</a:t>
            </a:r>
            <a:endParaRPr sz="1200" b="1" dirty="0">
              <a:solidFill>
                <a:srgbClr val="CD9637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1</a:t>
            </a:r>
          </a:p>
        </p:txBody>
      </p:sp>
    </p:spTree>
    <p:extLst>
      <p:ext uri="{BB962C8B-B14F-4D97-AF65-F5344CB8AC3E}">
        <p14:creationId xmlns:p14="http://schemas.microsoft.com/office/powerpoint/2010/main" val="3841753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10881360" cy="566928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900" b="1">
                <a:solidFill>
                  <a:srgbClr val="16324F"/>
                </a:solidFill>
                <a:latin typeface="Aptos"/>
              </a:rPr>
              <a:t>Develop your Cash Flow Plan</a:t>
            </a:r>
          </a:p>
        </p:txBody>
      </p:sp>
      <p:sp>
        <p:nvSpPr>
          <p:cNvPr id="3" name="Rectangle 2"/>
          <p:cNvSpPr/>
          <p:nvPr/>
        </p:nvSpPr>
        <p:spPr>
          <a:xfrm>
            <a:off x="658368" y="969264"/>
            <a:ext cx="1353312" cy="50292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011680" y="969264"/>
            <a:ext cx="658368" cy="50292"/>
          </a:xfrm>
          <a:prstGeom prst="rect">
            <a:avLst/>
          </a:prstGeom>
          <a:solidFill>
            <a:srgbClr val="8B1E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670048" y="969264"/>
            <a:ext cx="475488" cy="50292"/>
          </a:xfrm>
          <a:prstGeom prst="rect">
            <a:avLst/>
          </a:prstGeom>
          <a:solidFill>
            <a:srgbClr val="C69C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76656" y="1298430"/>
            <a:ext cx="10863072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34440" y="2267712"/>
            <a:ext cx="9646920" cy="658368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3200" b="1">
                <a:solidFill>
                  <a:srgbClr val="16324F"/>
                </a:solidFill>
                <a:latin typeface="Aptos"/>
              </a:rPr>
              <a:t>Develop your Cash Flow 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3090672"/>
            <a:ext cx="9281160" cy="470898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lang="en-US" sz="2100" b="1" dirty="0">
                <a:latin typeface="Aptos"/>
              </a:rPr>
              <a:t>Depending on stage of your Journey – You may or may NOT have Revenue.</a:t>
            </a:r>
            <a:endParaRPr sz="2100" b="1" dirty="0"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97580" y="4059936"/>
            <a:ext cx="1508759" cy="640079"/>
          </a:xfrm>
          <a:prstGeom prst="roundRect">
            <a:avLst/>
          </a:prstGeom>
          <a:solidFill>
            <a:srgbClr val="008C95"/>
          </a:solidFill>
          <a:ln w="1270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280660" y="4059936"/>
            <a:ext cx="1508759" cy="640079"/>
          </a:xfrm>
          <a:prstGeom prst="roundRect">
            <a:avLst/>
          </a:prstGeom>
          <a:solidFill>
            <a:srgbClr val="8B1E2D"/>
          </a:solidFill>
          <a:ln w="12700">
            <a:solidFill>
              <a:srgbClr val="8B1E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063740" y="4059936"/>
            <a:ext cx="1508759" cy="640079"/>
          </a:xfrm>
          <a:prstGeom prst="roundRect">
            <a:avLst/>
          </a:prstGeom>
          <a:solidFill>
            <a:srgbClr val="C69C3A"/>
          </a:solidFill>
          <a:ln w="12700">
            <a:solidFill>
              <a:srgbClr val="C69C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497580" y="4059936"/>
            <a:ext cx="1508759" cy="640079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 Display"/>
              </a:rPr>
              <a:t>REVENUE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80660" y="4059936"/>
            <a:ext cx="1508759" cy="640079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 Display"/>
              </a:rPr>
              <a:t>COST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63740" y="4059936"/>
            <a:ext cx="1508759" cy="640079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 Display"/>
              </a:rPr>
              <a:t>CASH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B4DB4A-C20C-38C4-8E2C-313BFE9B43BF}"/>
              </a:ext>
            </a:extLst>
          </p:cNvPr>
          <p:cNvSpPr txBox="1"/>
          <p:nvPr/>
        </p:nvSpPr>
        <p:spPr>
          <a:xfrm>
            <a:off x="1467612" y="4978889"/>
            <a:ext cx="9281160" cy="470898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lang="en-US" sz="2100" b="1" dirty="0">
                <a:latin typeface="Aptos"/>
              </a:rPr>
              <a:t>If no Revenue, proceed with Cost.</a:t>
            </a:r>
            <a:endParaRPr sz="2100" b="1" dirty="0"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3</a:t>
            </a:r>
          </a:p>
        </p:txBody>
      </p:sp>
    </p:spTree>
    <p:extLst>
      <p:ext uri="{BB962C8B-B14F-4D97-AF65-F5344CB8AC3E}">
        <p14:creationId xmlns:p14="http://schemas.microsoft.com/office/powerpoint/2010/main" val="689676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10241280" cy="25603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l"/>
            <a:r>
              <a:rPr sz="1100" b="1">
                <a:solidFill>
                  <a:srgbClr val="008F94"/>
                </a:solidFill>
                <a:latin typeface="Aptos"/>
              </a:rPr>
              <a:t>CASH FLOW PLANNING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55079" y="667821"/>
            <a:ext cx="9059338" cy="566309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16324F"/>
                </a:solidFill>
                <a:latin typeface="Aptos"/>
              </a:rPr>
              <a:t>Develop your Cash Flow Plan -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6324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More Importantly</a:t>
            </a:r>
            <a:endParaRPr lang="en-US" sz="3200" b="1" dirty="0">
              <a:solidFill>
                <a:srgbClr val="16324F"/>
              </a:solidFill>
              <a:latin typeface="Apto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58368" y="1218844"/>
            <a:ext cx="914400" cy="41148"/>
          </a:xfrm>
          <a:prstGeom prst="rect">
            <a:avLst/>
          </a:prstGeom>
          <a:solidFill>
            <a:srgbClr val="009F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1664208" y="1218844"/>
            <a:ext cx="502920" cy="41148"/>
          </a:xfrm>
          <a:prstGeom prst="rect">
            <a:avLst/>
          </a:prstGeom>
          <a:solidFill>
            <a:srgbClr val="A11F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2212848" y="1218844"/>
            <a:ext cx="164592" cy="41148"/>
          </a:xfrm>
          <a:prstGeom prst="rect">
            <a:avLst/>
          </a:prstGeom>
          <a:solidFill>
            <a:srgbClr val="E0B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6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74904" y="1417320"/>
            <a:ext cx="3584448" cy="4251960"/>
          </a:xfrm>
          <a:prstGeom prst="roundRect">
            <a:avLst/>
          </a:prstGeom>
          <a:solidFill>
            <a:srgbClr val="008C95"/>
          </a:solidFill>
          <a:ln w="1270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274320" rIns="256032" bIns="274320" rtlCol="0" anchor="ctr"/>
          <a:lstStyle/>
          <a:p>
            <a:pPr marL="457200" indent="-457200" algn="l">
              <a:buAutoNum type="arabicPlain"/>
            </a:pPr>
            <a:r>
              <a:rPr lang="en-US" sz="1900" b="1" dirty="0">
                <a:solidFill>
                  <a:srgbClr val="FFFFFF"/>
                </a:solidFill>
              </a:rPr>
              <a:t>Source of Funds / Cash Inflows</a:t>
            </a:r>
          </a:p>
          <a:p>
            <a:pPr lvl="1">
              <a:spcBef>
                <a:spcPts val="1400"/>
              </a:spcBef>
            </a:pPr>
            <a:r>
              <a:rPr lang="en-US" sz="1500" dirty="0">
                <a:solidFill>
                  <a:srgbClr val="FFFFFF"/>
                </a:solidFill>
              </a:rPr>
              <a:t>Grants</a:t>
            </a:r>
          </a:p>
          <a:p>
            <a:pPr lvl="1">
              <a:spcBef>
                <a:spcPts val="1400"/>
              </a:spcBef>
            </a:pPr>
            <a:r>
              <a:rPr lang="en-US" sz="1500" dirty="0">
                <a:solidFill>
                  <a:srgbClr val="FFFFFF"/>
                </a:solidFill>
              </a:rPr>
              <a:t>Subsidies</a:t>
            </a:r>
          </a:p>
          <a:p>
            <a:pPr lvl="1">
              <a:spcBef>
                <a:spcPts val="1400"/>
              </a:spcBef>
            </a:pPr>
            <a:r>
              <a:rPr lang="en-US" sz="1500" dirty="0">
                <a:solidFill>
                  <a:srgbClr val="FFFFFF"/>
                </a:solidFill>
              </a:rPr>
              <a:t>Loans</a:t>
            </a:r>
          </a:p>
          <a:p>
            <a:pPr lvl="1">
              <a:spcBef>
                <a:spcPts val="1400"/>
              </a:spcBef>
            </a:pPr>
            <a:r>
              <a:rPr lang="en-US" sz="1500" dirty="0">
                <a:solidFill>
                  <a:srgbClr val="FFFFFF"/>
                </a:solidFill>
              </a:rPr>
              <a:t>Equity — internal</a:t>
            </a:r>
          </a:p>
          <a:p>
            <a:pPr lvl="1">
              <a:spcBef>
                <a:spcPts val="1400"/>
              </a:spcBef>
            </a:pPr>
            <a:r>
              <a:rPr lang="en-US" sz="1500" dirty="0">
                <a:solidFill>
                  <a:srgbClr val="FFFFFF"/>
                </a:solidFill>
              </a:rPr>
              <a:t>Equity — external</a:t>
            </a:r>
            <a:endParaRPr lang="en-US" sz="1900" b="1" dirty="0">
              <a:solidFill>
                <a:srgbClr val="FFFFFF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498848" y="1417320"/>
            <a:ext cx="3584448" cy="4251960"/>
          </a:xfrm>
          <a:prstGeom prst="roundRect">
            <a:avLst/>
          </a:prstGeom>
          <a:solidFill>
            <a:srgbClr val="8B1E2D"/>
          </a:solidFill>
          <a:ln w="12700">
            <a:solidFill>
              <a:srgbClr val="8B1E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274320" rIns="256032" bIns="274320" rtlCol="0" anchor="ctr"/>
          <a:lstStyle/>
          <a:p>
            <a:pPr algn="l"/>
            <a:r>
              <a:rPr sz="1900" b="1" dirty="0">
                <a:solidFill>
                  <a:srgbClr val="FFFFFF"/>
                </a:solidFill>
              </a:rPr>
              <a:t>2  </a:t>
            </a:r>
            <a:r>
              <a:rPr lang="en-US" sz="1900" b="1" dirty="0">
                <a:solidFill>
                  <a:srgbClr val="FFFFFF"/>
                </a:solidFill>
              </a:rPr>
              <a:t>Cash Outflow</a:t>
            </a:r>
            <a:endParaRPr sz="1900" b="1" dirty="0">
              <a:solidFill>
                <a:srgbClr val="FFFFFF"/>
              </a:solidFill>
            </a:endParaRPr>
          </a:p>
          <a:p>
            <a:pPr algn="l">
              <a:spcBef>
                <a:spcPts val="1400"/>
              </a:spcBef>
            </a:pPr>
            <a:r>
              <a:rPr lang="en-US" sz="1500" dirty="0">
                <a:solidFill>
                  <a:srgbClr val="FFFFFF"/>
                </a:solidFill>
              </a:rPr>
              <a:t>Use the cash flow planning tool calculate </a:t>
            </a:r>
          </a:p>
          <a:p>
            <a:pPr algn="l">
              <a:spcBef>
                <a:spcPts val="1400"/>
              </a:spcBef>
            </a:pPr>
            <a:r>
              <a:rPr lang="en-US" sz="1500" dirty="0">
                <a:solidFill>
                  <a:srgbClr val="FFFFFF"/>
                </a:solidFill>
              </a:rPr>
              <a:t>OPERATING / PROJECT COSTS</a:t>
            </a:r>
          </a:p>
          <a:p>
            <a:pPr algn="l">
              <a:spcBef>
                <a:spcPts val="1400"/>
              </a:spcBef>
            </a:pPr>
            <a:r>
              <a:rPr lang="en-US" sz="1500" dirty="0">
                <a:solidFill>
                  <a:srgbClr val="FFFFFF"/>
                </a:solidFill>
              </a:rPr>
              <a:t>And</a:t>
            </a:r>
          </a:p>
          <a:p>
            <a:pPr algn="l">
              <a:spcBef>
                <a:spcPts val="1400"/>
              </a:spcBef>
            </a:pPr>
            <a:r>
              <a:rPr lang="en-US" sz="1500" dirty="0">
                <a:solidFill>
                  <a:srgbClr val="FFFFFF"/>
                </a:solidFill>
              </a:rPr>
              <a:t>SPECIALIST / PROGRAMME COSTS</a:t>
            </a:r>
          </a:p>
          <a:p>
            <a:pPr algn="l">
              <a:spcBef>
                <a:spcPts val="1400"/>
              </a:spcBef>
            </a:pPr>
            <a:endParaRPr lang="en-US" sz="1500" dirty="0">
              <a:solidFill>
                <a:srgbClr val="FFFFFF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8339328" y="1417320"/>
            <a:ext cx="3584448" cy="4135582"/>
          </a:xfrm>
          <a:prstGeom prst="roundRect">
            <a:avLst/>
          </a:prstGeom>
          <a:solidFill>
            <a:srgbClr val="C69C3A"/>
          </a:solidFill>
          <a:ln w="12700">
            <a:solidFill>
              <a:srgbClr val="C69C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274320" rIns="256032" bIns="274320" rtlCol="0" anchor="ctr"/>
          <a:lstStyle/>
          <a:p>
            <a:pPr algn="l"/>
            <a:r>
              <a:rPr sz="1900" b="1" dirty="0">
                <a:solidFill>
                  <a:srgbClr val="FFFFFF"/>
                </a:solidFill>
              </a:rPr>
              <a:t>3  Decision-ready </a:t>
            </a:r>
            <a:r>
              <a:rPr lang="en-US" sz="1900" b="1" dirty="0">
                <a:solidFill>
                  <a:srgbClr val="FFFFFF"/>
                </a:solidFill>
              </a:rPr>
              <a:t>Cash Flow </a:t>
            </a:r>
            <a:r>
              <a:rPr sz="1900" b="1" dirty="0">
                <a:solidFill>
                  <a:srgbClr val="FFFFFF"/>
                </a:solidFill>
              </a:rPr>
              <a:t>plan</a:t>
            </a:r>
            <a:r>
              <a:rPr lang="en-US" sz="1900" b="1" dirty="0">
                <a:solidFill>
                  <a:srgbClr val="FFFFFF"/>
                </a:solidFill>
              </a:rPr>
              <a:t> </a:t>
            </a:r>
            <a:endParaRPr sz="1900" b="1" dirty="0">
              <a:solidFill>
                <a:srgbClr val="FFFFFF"/>
              </a:solidFill>
            </a:endParaRPr>
          </a:p>
          <a:p>
            <a:pPr algn="l">
              <a:spcBef>
                <a:spcPts val="1400"/>
              </a:spcBef>
            </a:pPr>
            <a:r>
              <a:rPr sz="1500" dirty="0">
                <a:solidFill>
                  <a:srgbClr val="FFFFFF"/>
                </a:solidFill>
              </a:rPr>
              <a:t>Build a cash flow view that supports funding, runway and milestone decisions.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63248" y="5788264"/>
            <a:ext cx="5235023" cy="2923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300" b="1" dirty="0"/>
              <a:t>Output: a living plan that can be updated as evidence and timing change.</a:t>
            </a:r>
            <a:endParaRPr lang="en-US" sz="1300" b="1" dirty="0"/>
          </a:p>
        </p:txBody>
      </p:sp>
    </p:spTree>
    <p:extLst>
      <p:ext uri="{BB962C8B-B14F-4D97-AF65-F5344CB8AC3E}">
        <p14:creationId xmlns:p14="http://schemas.microsoft.com/office/powerpoint/2010/main" val="3278066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84048"/>
            <a:ext cx="10698480" cy="256032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>
                <a:solidFill>
                  <a:srgbClr val="008F94"/>
                </a:solidFill>
                <a:latin typeface="Aptos"/>
              </a:rPr>
              <a:t>FUNDING STRATEGY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13232"/>
            <a:ext cx="10789920" cy="841248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3200" b="1" dirty="0">
                <a:solidFill>
                  <a:srgbClr val="232D3A"/>
                </a:solidFill>
                <a:latin typeface="Aptos"/>
              </a:rPr>
              <a:t>Source of Funds / Cash Inflows</a:t>
            </a:r>
            <a:endParaRPr sz="3200" b="1" dirty="0">
              <a:solidFill>
                <a:srgbClr val="232D3A"/>
              </a:solidFill>
              <a:latin typeface="Apto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8368" y="1810512"/>
            <a:ext cx="914400" cy="41148"/>
          </a:xfrm>
          <a:prstGeom prst="rect">
            <a:avLst/>
          </a:prstGeom>
          <a:solidFill>
            <a:srgbClr val="009FA4"/>
          </a:solidFill>
          <a:ln>
            <a:solidFill>
              <a:srgbClr val="00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057400"/>
            <a:ext cx="1920240" cy="502920"/>
          </a:xfrm>
          <a:prstGeom prst="roundRect">
            <a:avLst>
              <a:gd name="adj" fmla="val 8000"/>
            </a:avLst>
          </a:prstGeom>
          <a:solidFill>
            <a:srgbClr val="009FA4"/>
          </a:solidFill>
          <a:ln>
            <a:solidFill>
              <a:srgbClr val="00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2185416"/>
            <a:ext cx="1691640" cy="22860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fontScale="925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dirty="0">
                <a:solidFill>
                  <a:srgbClr val="FFFFFF"/>
                </a:solidFill>
                <a:latin typeface="Aptos"/>
              </a:rPr>
              <a:t>Grants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97480" y="2057400"/>
            <a:ext cx="8732520" cy="50292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971800" y="2185416"/>
            <a:ext cx="8138160" cy="22860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fontScale="925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1400" b="1" dirty="0">
                <a:solidFill>
                  <a:srgbClr val="232D3A"/>
                </a:solidFill>
                <a:latin typeface="Aptos"/>
              </a:rPr>
              <a:t>From various sources – Institutions, Corporates or any other source.</a:t>
            </a:r>
            <a:endParaRPr sz="1400" b="1" dirty="0">
              <a:solidFill>
                <a:srgbClr val="232D3A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8368" y="2715768"/>
            <a:ext cx="1920240" cy="502920"/>
          </a:xfrm>
          <a:prstGeom prst="roundRect">
            <a:avLst>
              <a:gd name="adj" fmla="val 8000"/>
            </a:avLst>
          </a:prstGeom>
          <a:solidFill>
            <a:srgbClr val="E0B23D"/>
          </a:solidFill>
          <a:ln>
            <a:solidFill>
              <a:srgbClr val="DCAA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2843784"/>
            <a:ext cx="1691640" cy="22860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fontScale="925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dirty="0">
                <a:solidFill>
                  <a:srgbClr val="FFFFFF"/>
                </a:solidFill>
                <a:latin typeface="Aptos"/>
              </a:rPr>
              <a:t>Subsidies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697480" y="2715768"/>
            <a:ext cx="8732520" cy="50292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971800" y="2843784"/>
            <a:ext cx="8138160" cy="22860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fontScale="925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1400" b="1" dirty="0">
                <a:solidFill>
                  <a:srgbClr val="232D3A"/>
                </a:solidFill>
                <a:latin typeface="Aptos"/>
              </a:rPr>
              <a:t>For Innovation / Product Design / Capex &amp; many more.</a:t>
            </a:r>
            <a:endParaRPr sz="1400" b="1" dirty="0">
              <a:solidFill>
                <a:srgbClr val="232D3A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58368" y="3374136"/>
            <a:ext cx="1920240" cy="502920"/>
          </a:xfrm>
          <a:prstGeom prst="roundRect">
            <a:avLst>
              <a:gd name="adj" fmla="val 8000"/>
            </a:avLst>
          </a:prstGeom>
          <a:solidFill>
            <a:srgbClr val="A11F3D"/>
          </a:solidFill>
          <a:ln>
            <a:solidFill>
              <a:srgbClr val="8F1C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3502152"/>
            <a:ext cx="1691640" cy="22860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fontScale="925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dirty="0">
                <a:solidFill>
                  <a:srgbClr val="FFFFFF"/>
                </a:solidFill>
                <a:latin typeface="Aptos"/>
              </a:rPr>
              <a:t>Loans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697480" y="3374136"/>
            <a:ext cx="8732520" cy="50292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971800" y="3502152"/>
            <a:ext cx="8138160" cy="22860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fontScale="925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1400" b="1" dirty="0">
                <a:solidFill>
                  <a:srgbClr val="232D3A"/>
                </a:solidFill>
                <a:latin typeface="Aptos"/>
              </a:rPr>
              <a:t>External or Internal Loans</a:t>
            </a:r>
            <a:endParaRPr sz="1400" b="1" dirty="0">
              <a:solidFill>
                <a:srgbClr val="232D3A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58368" y="4032504"/>
            <a:ext cx="1920240" cy="502920"/>
          </a:xfrm>
          <a:prstGeom prst="roundRect">
            <a:avLst>
              <a:gd name="adj" fmla="val 8000"/>
            </a:avLst>
          </a:prstGeom>
          <a:solidFill>
            <a:srgbClr val="121F31"/>
          </a:solidFill>
          <a:ln>
            <a:solidFill>
              <a:srgbClr val="121F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4160520"/>
            <a:ext cx="1691640" cy="22860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fontScale="925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dirty="0">
                <a:solidFill>
                  <a:srgbClr val="FFFFFF"/>
                </a:solidFill>
                <a:latin typeface="Aptos"/>
              </a:rPr>
              <a:t>Equity — internal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97480" y="4032504"/>
            <a:ext cx="8732520" cy="50292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971800" y="4160520"/>
            <a:ext cx="8138160" cy="22860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fontScale="925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232D3A"/>
                </a:solidFill>
                <a:latin typeface="Aptos"/>
              </a:rPr>
              <a:t>Founder / shareholder capital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8368" y="4690872"/>
            <a:ext cx="1920240" cy="502920"/>
          </a:xfrm>
          <a:prstGeom prst="roundRect">
            <a:avLst>
              <a:gd name="adj" fmla="val 8000"/>
            </a:avLst>
          </a:prstGeom>
          <a:solidFill>
            <a:srgbClr val="506982"/>
          </a:solidFill>
          <a:ln>
            <a:solidFill>
              <a:srgbClr val="50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818888"/>
            <a:ext cx="1691640" cy="22860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fontScale="925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dirty="0">
                <a:solidFill>
                  <a:srgbClr val="FFFFFF"/>
                </a:solidFill>
                <a:latin typeface="Aptos"/>
              </a:rPr>
              <a:t>Equity — external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697480" y="4690872"/>
            <a:ext cx="8732520" cy="50292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971800" y="4818888"/>
            <a:ext cx="8138160" cy="22860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fontScale="925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232D3A"/>
                </a:solidFill>
                <a:latin typeface="Aptos"/>
              </a:rPr>
              <a:t>Investor capital linked to future value creation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5577840"/>
            <a:ext cx="10698480" cy="36576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750" b="1" dirty="0">
                <a:solidFill>
                  <a:srgbClr val="232D3A"/>
                </a:solidFill>
                <a:latin typeface="Aptos"/>
              </a:rPr>
              <a:t>Funding is the fuel that lets the business model reach proof points.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58368" y="6446520"/>
            <a:ext cx="10881360" cy="10972"/>
          </a:xfrm>
          <a:prstGeom prst="rect">
            <a:avLst/>
          </a:prstGeom>
          <a:solidFill>
            <a:srgbClr val="DCE2E7"/>
          </a:solidFill>
          <a:ln>
            <a:solidFill>
              <a:srgbClr val="DC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2331720" y="6510528"/>
            <a:ext cx="5943600" cy="201168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fontScale="625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927080" y="6492240"/>
            <a:ext cx="594360" cy="22860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fontScale="775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t>15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664208" y="1810512"/>
            <a:ext cx="502920" cy="41148"/>
          </a:xfrm>
          <a:prstGeom prst="rect">
            <a:avLst/>
          </a:prstGeom>
          <a:solidFill>
            <a:srgbClr val="A11F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2212848" y="1810512"/>
            <a:ext cx="164592" cy="41148"/>
          </a:xfrm>
          <a:prstGeom prst="rect">
            <a:avLst/>
          </a:prstGeom>
          <a:solidFill>
            <a:srgbClr val="E0B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84048"/>
            <a:ext cx="10698480" cy="256032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>
                <a:solidFill>
                  <a:srgbClr val="008F94"/>
                </a:solidFill>
                <a:latin typeface="Aptos"/>
              </a:rPr>
              <a:t>CASH OUTFLOWS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13232"/>
            <a:ext cx="10789920" cy="621792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3200" b="1">
                <a:solidFill>
                  <a:srgbClr val="232D3A"/>
                </a:solidFill>
                <a:latin typeface="Aptos"/>
              </a:rPr>
              <a:t>Know what consumes cash — and when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810512"/>
            <a:ext cx="914400" cy="41148"/>
          </a:xfrm>
          <a:prstGeom prst="rect">
            <a:avLst/>
          </a:prstGeom>
          <a:solidFill>
            <a:srgbClr val="009FA4"/>
          </a:solidFill>
          <a:ln>
            <a:solidFill>
              <a:srgbClr val="008F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148840"/>
            <a:ext cx="5074920" cy="329184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solidFill>
              <a:srgbClr val="E0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2450592"/>
            <a:ext cx="4389120" cy="27432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dirty="0">
                <a:solidFill>
                  <a:srgbClr val="008F94"/>
                </a:solidFill>
                <a:latin typeface="Aptos"/>
              </a:rPr>
              <a:t>OPERATING / PROJECT COSTS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0976" y="2926080"/>
            <a:ext cx="4389120" cy="27432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550" b="1">
                <a:solidFill>
                  <a:srgbClr val="232D3A"/>
                </a:solidFill>
                <a:latin typeface="Aptos"/>
              </a:rPr>
              <a:t>• Manpower / salaries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3355848"/>
            <a:ext cx="4389120" cy="27432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550" b="1">
                <a:solidFill>
                  <a:srgbClr val="232D3A"/>
                </a:solidFill>
                <a:latin typeface="Aptos"/>
              </a:rPr>
              <a:t>• Rent / utilities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3785616"/>
            <a:ext cx="4389120" cy="27432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550" b="1">
                <a:solidFill>
                  <a:srgbClr val="232D3A"/>
                </a:solidFill>
                <a:latin typeface="Aptos"/>
              </a:rPr>
              <a:t>• Equipment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0976" y="4215384"/>
            <a:ext cx="4389120" cy="27432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550" b="1">
                <a:solidFill>
                  <a:srgbClr val="232D3A"/>
                </a:solidFill>
                <a:latin typeface="Aptos"/>
              </a:rPr>
              <a:t>• R&amp;D supplies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0976" y="4645152"/>
            <a:ext cx="4389120" cy="27432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550" b="1">
                <a:solidFill>
                  <a:srgbClr val="232D3A"/>
                </a:solidFill>
                <a:latin typeface="Aptos"/>
              </a:rPr>
              <a:t>• Contracted services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" y="5074920"/>
            <a:ext cx="4389120" cy="27432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550" b="1">
                <a:solidFill>
                  <a:srgbClr val="232D3A"/>
                </a:solidFill>
                <a:latin typeface="Aptos"/>
              </a:rPr>
              <a:t>• CRO services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0488" y="2148840"/>
            <a:ext cx="5074920" cy="329184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solidFill>
              <a:srgbClr val="E0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64807" y="2450592"/>
            <a:ext cx="4389120" cy="27432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dirty="0">
                <a:solidFill>
                  <a:srgbClr val="8F1C33"/>
                </a:solidFill>
                <a:latin typeface="Aptos"/>
              </a:rPr>
              <a:t>SPECIALIST / PROGRAMME COSTS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3096" y="2926080"/>
            <a:ext cx="4389120" cy="27432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550" b="1">
                <a:solidFill>
                  <a:srgbClr val="232D3A"/>
                </a:solidFill>
                <a:latin typeface="Aptos"/>
              </a:rPr>
              <a:t>• cGMP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3096" y="3355848"/>
            <a:ext cx="4389120" cy="27432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550" b="1">
                <a:solidFill>
                  <a:srgbClr val="232D3A"/>
                </a:solidFill>
                <a:latin typeface="Aptos"/>
              </a:rPr>
              <a:t>• Legal &amp; professional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83096" y="3785616"/>
            <a:ext cx="4389120" cy="27432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550" b="1">
                <a:solidFill>
                  <a:srgbClr val="232D3A"/>
                </a:solidFill>
                <a:latin typeface="Aptos"/>
              </a:rPr>
              <a:t>• Patent prosecution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83096" y="4215384"/>
            <a:ext cx="4389120" cy="27432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550" b="1">
                <a:solidFill>
                  <a:srgbClr val="232D3A"/>
                </a:solidFill>
                <a:latin typeface="Aptos"/>
              </a:rPr>
              <a:t>• Travel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83096" y="4645152"/>
            <a:ext cx="4389120" cy="27432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550" b="1">
                <a:solidFill>
                  <a:srgbClr val="232D3A"/>
                </a:solidFill>
                <a:latin typeface="Aptos"/>
              </a:rPr>
              <a:t>• Other operating costs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6446520"/>
            <a:ext cx="10881360" cy="10972"/>
          </a:xfrm>
          <a:prstGeom prst="rect">
            <a:avLst/>
          </a:prstGeom>
          <a:solidFill>
            <a:srgbClr val="DCE2E7"/>
          </a:solidFill>
          <a:ln>
            <a:solidFill>
              <a:srgbClr val="DC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331720" y="6510528"/>
            <a:ext cx="5943600" cy="201168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fontScale="625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927080" y="6492240"/>
            <a:ext cx="594360" cy="228600"/>
          </a:xfrm>
          <a:prstGeom prst="rect">
            <a:avLst/>
          </a:prstGeom>
          <a:noFill/>
        </p:spPr>
        <p:txBody>
          <a:bodyPr wrap="square" lIns="50800" tIns="25400" rIns="50800" bIns="25400" anchor="ctr">
            <a:normAutofit fontScale="775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t>11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664208" y="1810512"/>
            <a:ext cx="502920" cy="41148"/>
          </a:xfrm>
          <a:prstGeom prst="rect">
            <a:avLst/>
          </a:prstGeom>
          <a:solidFill>
            <a:srgbClr val="A11F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2212848" y="1810512"/>
            <a:ext cx="164592" cy="41148"/>
          </a:xfrm>
          <a:prstGeom prst="rect">
            <a:avLst/>
          </a:prstGeom>
          <a:solidFill>
            <a:srgbClr val="E0B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E45E33F8-CF47-8E81-140F-D1C2CC5946E9}"/>
              </a:ext>
            </a:extLst>
          </p:cNvPr>
          <p:cNvSpPr/>
          <p:nvPr/>
        </p:nvSpPr>
        <p:spPr>
          <a:xfrm>
            <a:off x="612648" y="5522800"/>
            <a:ext cx="10744200" cy="1243936"/>
          </a:xfrm>
          <a:prstGeom prst="roundRect">
            <a:avLst>
              <a:gd name="adj" fmla="val 8000"/>
            </a:avLst>
          </a:prstGeom>
          <a:solidFill>
            <a:srgbClr val="121F31"/>
          </a:solidFill>
          <a:ln>
            <a:solidFill>
              <a:srgbClr val="121F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2400" b="1" dirty="0">
                <a:solidFill>
                  <a:schemeClr val="bg1"/>
                </a:solidFill>
                <a:latin typeface="Aptos"/>
              </a:rPr>
              <a:t>Focus on timing, not only totals: a large one-off payment can create a runway shock.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10881360" cy="566928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900" b="1">
                <a:solidFill>
                  <a:srgbClr val="16324F"/>
                </a:solidFill>
                <a:latin typeface="Aptos"/>
              </a:rPr>
              <a:t>Develop your Cash Flow Plan</a:t>
            </a:r>
          </a:p>
        </p:txBody>
      </p:sp>
      <p:sp>
        <p:nvSpPr>
          <p:cNvPr id="3" name="Rectangle 2"/>
          <p:cNvSpPr/>
          <p:nvPr/>
        </p:nvSpPr>
        <p:spPr>
          <a:xfrm>
            <a:off x="658368" y="969264"/>
            <a:ext cx="1353312" cy="50292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011680" y="969264"/>
            <a:ext cx="658368" cy="50292"/>
          </a:xfrm>
          <a:prstGeom prst="rect">
            <a:avLst/>
          </a:prstGeom>
          <a:solidFill>
            <a:srgbClr val="8B1E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670048" y="969264"/>
            <a:ext cx="475488" cy="50292"/>
          </a:xfrm>
          <a:prstGeom prst="rect">
            <a:avLst/>
          </a:prstGeom>
          <a:solidFill>
            <a:srgbClr val="C69C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51560" y="2084831"/>
            <a:ext cx="10076688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17320" y="2633472"/>
            <a:ext cx="9326880" cy="150195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4400" b="1" dirty="0">
                <a:solidFill>
                  <a:srgbClr val="008F94"/>
                </a:solidFill>
                <a:latin typeface="Aptos"/>
              </a:rPr>
              <a:t>Roadmap  →  Action Plan →  Resource Plan →  Cash Flow.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5623C2-CE7D-1B79-9615-ABB680571058}"/>
              </a:ext>
            </a:extLst>
          </p:cNvPr>
          <p:cNvSpPr txBox="1"/>
          <p:nvPr/>
        </p:nvSpPr>
        <p:spPr>
          <a:xfrm>
            <a:off x="899437" y="1155058"/>
            <a:ext cx="10698480" cy="615966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2000" b="1" dirty="0">
                <a:solidFill>
                  <a:srgbClr val="008F94"/>
                </a:solidFill>
                <a:latin typeface="Aptos"/>
              </a:rPr>
              <a:t>Roadmap  →  Action Plan </a:t>
            </a:r>
            <a:r>
              <a:rPr lang="en-US" sz="2000" b="1" dirty="0">
                <a:solidFill>
                  <a:srgbClr val="008F94"/>
                </a:solidFill>
                <a:latin typeface="Aptos"/>
              </a:rPr>
              <a:t>→  Resource Plan </a:t>
            </a:r>
            <a:r>
              <a:rPr sz="2000" b="1" dirty="0">
                <a:solidFill>
                  <a:srgbClr val="008F94"/>
                </a:solidFill>
                <a:latin typeface="Aptos"/>
              </a:rPr>
              <a:t>→  Cash Flow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4</a:t>
            </a:r>
          </a:p>
        </p:txBody>
      </p:sp>
    </p:spTree>
    <p:extLst>
      <p:ext uri="{BB962C8B-B14F-4D97-AF65-F5344CB8AC3E}">
        <p14:creationId xmlns:p14="http://schemas.microsoft.com/office/powerpoint/2010/main" val="4060534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10241280" cy="25603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l"/>
            <a:r>
              <a:rPr sz="1100" b="1">
                <a:solidFill>
                  <a:srgbClr val="008F94"/>
                </a:solidFill>
                <a:latin typeface="Aptos"/>
              </a:rPr>
              <a:t>FINANCIAL MANAGEMENT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351" y="488990"/>
            <a:ext cx="11414535" cy="960263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l"/>
            <a:r>
              <a:rPr sz="3000" b="1" dirty="0">
                <a:solidFill>
                  <a:srgbClr val="232D3A"/>
                </a:solidFill>
                <a:latin typeface="Aptos"/>
              </a:rPr>
              <a:t>Connect roadmap, action, resources and </a:t>
            </a:r>
            <a:r>
              <a:rPr lang="en-US" sz="3000" b="1" dirty="0">
                <a:solidFill>
                  <a:srgbClr val="232D3A"/>
                </a:solidFill>
                <a:latin typeface="Aptos"/>
              </a:rPr>
              <a:t>build the cash flow plan</a:t>
            </a:r>
          </a:p>
          <a:p>
            <a:pPr algn="l"/>
            <a:endParaRPr sz="3000" b="1" dirty="0">
              <a:solidFill>
                <a:srgbClr val="232D3A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74519" y="5577840"/>
            <a:ext cx="8458200" cy="365760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ctr"/>
            <a:r>
              <a:rPr sz="1800" b="1">
                <a:solidFill>
                  <a:srgbClr val="121F31"/>
                </a:solidFill>
                <a:latin typeface="Aptos"/>
              </a:rPr>
              <a:t>Each planning layer changes the next.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58368" y="1810512"/>
            <a:ext cx="914400" cy="41148"/>
          </a:xfrm>
          <a:prstGeom prst="rect">
            <a:avLst/>
          </a:prstGeom>
          <a:solidFill>
            <a:srgbClr val="009F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1664208" y="1810512"/>
            <a:ext cx="502920" cy="41148"/>
          </a:xfrm>
          <a:prstGeom prst="rect">
            <a:avLst/>
          </a:prstGeom>
          <a:solidFill>
            <a:srgbClr val="A11F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2212848" y="1810512"/>
            <a:ext cx="164592" cy="41148"/>
          </a:xfrm>
          <a:prstGeom prst="rect">
            <a:avLst/>
          </a:prstGeom>
          <a:solidFill>
            <a:srgbClr val="E0B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5010912" y="1234440"/>
            <a:ext cx="2148840" cy="868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7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800" b="1">
                <a:solidFill>
                  <a:srgbClr val="1F2B3D"/>
                </a:solidFill>
                <a:latin typeface="Aptos Display"/>
              </a:rPr>
              <a:t>ROADMAP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339327" y="2670048"/>
            <a:ext cx="2148840" cy="868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A618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800" b="1">
                <a:solidFill>
                  <a:srgbClr val="1F2B3D"/>
                </a:solidFill>
                <a:latin typeface="Aptos Display"/>
              </a:rPr>
              <a:t>ACTION PLAN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10912" y="4096512"/>
            <a:ext cx="2148840" cy="868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DA6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800" b="1">
                <a:solidFill>
                  <a:srgbClr val="1F2B3D"/>
                </a:solidFill>
                <a:latin typeface="Aptos Display"/>
              </a:rPr>
              <a:t>RESOURCE PLAN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682496" y="2670048"/>
            <a:ext cx="2148840" cy="868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7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800" b="1">
                <a:solidFill>
                  <a:srgbClr val="1F2B3D"/>
                </a:solidFill>
                <a:latin typeface="Aptos Display"/>
              </a:rPr>
              <a:t>CASH FLOW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150608" y="1664208"/>
            <a:ext cx="1188719" cy="1426464"/>
          </a:xfrm>
          <a:prstGeom prst="line">
            <a:avLst/>
          </a:prstGeom>
          <a:ln w="25400">
            <a:solidFill>
              <a:srgbClr val="707E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H="1">
            <a:off x="7150608" y="3090672"/>
            <a:ext cx="1188719" cy="1005840"/>
          </a:xfrm>
          <a:prstGeom prst="line">
            <a:avLst/>
          </a:prstGeom>
          <a:ln w="25400">
            <a:solidFill>
              <a:srgbClr val="707E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H="1" flipV="1">
            <a:off x="3831336" y="3090672"/>
            <a:ext cx="1179576" cy="1444752"/>
          </a:xfrm>
          <a:prstGeom prst="line">
            <a:avLst/>
          </a:prstGeom>
          <a:ln w="25400">
            <a:solidFill>
              <a:srgbClr val="707E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3831336" y="1664208"/>
            <a:ext cx="1179576" cy="1426464"/>
          </a:xfrm>
          <a:prstGeom prst="line">
            <a:avLst/>
          </a:prstGeom>
          <a:ln w="25400">
            <a:solidFill>
              <a:srgbClr val="707E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10241280" cy="25603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l"/>
            <a:r>
              <a:rPr sz="1100" b="1">
                <a:solidFill>
                  <a:srgbClr val="008F94"/>
                </a:solidFill>
                <a:latin typeface="Aptos"/>
              </a:rPr>
              <a:t>CASH FLOW PLANNING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67512"/>
            <a:ext cx="10652760" cy="56692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l"/>
            <a:r>
              <a:rPr sz="3000" b="1" dirty="0">
                <a:solidFill>
                  <a:srgbClr val="232D3A"/>
                </a:solidFill>
                <a:latin typeface="Aptos"/>
              </a:rPr>
              <a:t>Build the cash flow plan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58368" y="1218844"/>
            <a:ext cx="914400" cy="41148"/>
          </a:xfrm>
          <a:prstGeom prst="rect">
            <a:avLst/>
          </a:prstGeom>
          <a:solidFill>
            <a:srgbClr val="009F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1664208" y="1218844"/>
            <a:ext cx="502920" cy="41148"/>
          </a:xfrm>
          <a:prstGeom prst="rect">
            <a:avLst/>
          </a:prstGeom>
          <a:solidFill>
            <a:srgbClr val="A11F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2212848" y="1218844"/>
            <a:ext cx="164592" cy="41148"/>
          </a:xfrm>
          <a:prstGeom prst="rect">
            <a:avLst/>
          </a:prstGeom>
          <a:solidFill>
            <a:srgbClr val="E0B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6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58368" y="1417320"/>
            <a:ext cx="3584448" cy="4251960"/>
          </a:xfrm>
          <a:prstGeom prst="roundRect">
            <a:avLst/>
          </a:prstGeom>
          <a:solidFill>
            <a:srgbClr val="008C95"/>
          </a:solidFill>
          <a:ln w="1270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274320" rIns="256032" bIns="274320" rtlCol="0" anchor="ctr"/>
          <a:lstStyle/>
          <a:p>
            <a:pPr algn="l"/>
            <a:r>
              <a:rPr sz="1900" b="1" dirty="0">
                <a:solidFill>
                  <a:srgbClr val="FFFFFF"/>
                </a:solidFill>
              </a:rPr>
              <a:t>1  Resource requirements</a:t>
            </a:r>
          </a:p>
          <a:p>
            <a:pPr algn="l">
              <a:spcBef>
                <a:spcPts val="1400"/>
              </a:spcBef>
            </a:pPr>
            <a:r>
              <a:rPr sz="1500" dirty="0">
                <a:solidFill>
                  <a:srgbClr val="FFFFFF"/>
                </a:solidFill>
              </a:rPr>
              <a:t>Translate the roadmap into the people, facilities, equipment and services required to execute.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498848" y="1417320"/>
            <a:ext cx="3584448" cy="4251960"/>
          </a:xfrm>
          <a:prstGeom prst="roundRect">
            <a:avLst/>
          </a:prstGeom>
          <a:solidFill>
            <a:srgbClr val="8B1E2D"/>
          </a:solidFill>
          <a:ln w="12700">
            <a:solidFill>
              <a:srgbClr val="8B1E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274320" rIns="256032" bIns="274320" rtlCol="0" anchor="ctr"/>
          <a:lstStyle/>
          <a:p>
            <a:pPr algn="l"/>
            <a:r>
              <a:rPr sz="1900" b="1">
                <a:solidFill>
                  <a:srgbClr val="FFFFFF"/>
                </a:solidFill>
              </a:rPr>
              <a:t>2  Planning workbook</a:t>
            </a:r>
          </a:p>
          <a:p>
            <a:pPr algn="l">
              <a:spcBef>
                <a:spcPts val="1400"/>
              </a:spcBef>
            </a:pPr>
            <a:r>
              <a:rPr sz="1500">
                <a:solidFill>
                  <a:srgbClr val="FFFFFF"/>
                </a:solidFill>
              </a:rPr>
              <a:t>Use the cash flow planning tool to map timing and amount of each resource need.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39328" y="1417320"/>
            <a:ext cx="3584448" cy="4251960"/>
          </a:xfrm>
          <a:prstGeom prst="roundRect">
            <a:avLst/>
          </a:prstGeom>
          <a:solidFill>
            <a:srgbClr val="C69C3A"/>
          </a:solidFill>
          <a:ln w="12700">
            <a:solidFill>
              <a:srgbClr val="C69C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274320" rIns="256032" bIns="274320" rtlCol="0" anchor="ctr"/>
          <a:lstStyle/>
          <a:p>
            <a:pPr algn="l"/>
            <a:r>
              <a:rPr sz="1900" b="1">
                <a:solidFill>
                  <a:srgbClr val="FFFFFF"/>
                </a:solidFill>
              </a:rPr>
              <a:t>3  Decision-ready plan</a:t>
            </a:r>
          </a:p>
          <a:p>
            <a:pPr algn="l">
              <a:spcBef>
                <a:spcPts val="1400"/>
              </a:spcBef>
            </a:pPr>
            <a:r>
              <a:rPr sz="1500">
                <a:solidFill>
                  <a:srgbClr val="FFFFFF"/>
                </a:solidFill>
              </a:rPr>
              <a:t>Build a cash flow view that supports funding, runway and milestone decisions.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5760720"/>
            <a:ext cx="10424160" cy="34747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300" b="1"/>
              <a:t>Output: a living plan that can be updated as evidence and timing change.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10881360" cy="566928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900" b="1">
                <a:solidFill>
                  <a:srgbClr val="16324F"/>
                </a:solidFill>
                <a:latin typeface="Aptos"/>
              </a:rPr>
              <a:t>Develop your Cash Flow Plan</a:t>
            </a:r>
          </a:p>
        </p:txBody>
      </p:sp>
      <p:sp>
        <p:nvSpPr>
          <p:cNvPr id="3" name="Rectangle 2"/>
          <p:cNvSpPr/>
          <p:nvPr/>
        </p:nvSpPr>
        <p:spPr>
          <a:xfrm>
            <a:off x="658368" y="969264"/>
            <a:ext cx="1353312" cy="50292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011680" y="969264"/>
            <a:ext cx="658368" cy="50292"/>
          </a:xfrm>
          <a:prstGeom prst="rect">
            <a:avLst/>
          </a:prstGeom>
          <a:solidFill>
            <a:srgbClr val="8B1E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670048" y="969264"/>
            <a:ext cx="475488" cy="50292"/>
          </a:xfrm>
          <a:prstGeom prst="rect">
            <a:avLst/>
          </a:prstGeom>
          <a:solidFill>
            <a:srgbClr val="C69C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58368" y="1290117"/>
            <a:ext cx="10863072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34440" y="1575078"/>
            <a:ext cx="9646920" cy="2043636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lang="en-US" sz="3200" b="1" dirty="0">
                <a:solidFill>
                  <a:srgbClr val="16324F"/>
                </a:solidFill>
                <a:latin typeface="Aptos"/>
              </a:rPr>
              <a:t>Your Homework</a:t>
            </a:r>
          </a:p>
          <a:p>
            <a:pPr algn="ctr"/>
            <a:r>
              <a:rPr sz="3200" b="1" dirty="0">
                <a:solidFill>
                  <a:srgbClr val="16324F"/>
                </a:solidFill>
                <a:latin typeface="Aptos"/>
              </a:rPr>
              <a:t>Develop your Cash Flow Plan</a:t>
            </a:r>
            <a:endParaRPr lang="en-US" sz="3200" b="1" dirty="0">
              <a:solidFill>
                <a:srgbClr val="16324F"/>
              </a:solidFill>
              <a:latin typeface="Aptos"/>
            </a:endParaRPr>
          </a:p>
          <a:p>
            <a:pPr algn="ctr"/>
            <a:r>
              <a:rPr lang="en-US" sz="3200" b="1" dirty="0">
                <a:solidFill>
                  <a:srgbClr val="16324F"/>
                </a:solidFill>
                <a:latin typeface="Aptos"/>
              </a:rPr>
              <a:t>And</a:t>
            </a:r>
          </a:p>
          <a:p>
            <a:pPr algn="ctr"/>
            <a:r>
              <a:rPr lang="en-US" sz="3200" b="1" dirty="0">
                <a:solidFill>
                  <a:srgbClr val="16324F"/>
                </a:solidFill>
                <a:latin typeface="Aptos"/>
              </a:rPr>
              <a:t>Make presentation of following slides</a:t>
            </a:r>
            <a:endParaRPr sz="3200" b="1" dirty="0">
              <a:solidFill>
                <a:srgbClr val="16324F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97580" y="4059936"/>
            <a:ext cx="1508759" cy="640079"/>
          </a:xfrm>
          <a:prstGeom prst="roundRect">
            <a:avLst/>
          </a:prstGeom>
          <a:solidFill>
            <a:srgbClr val="008C95"/>
          </a:solidFill>
          <a:ln w="1270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280660" y="4059936"/>
            <a:ext cx="1508759" cy="640079"/>
          </a:xfrm>
          <a:prstGeom prst="roundRect">
            <a:avLst/>
          </a:prstGeom>
          <a:solidFill>
            <a:srgbClr val="8B1E2D"/>
          </a:solidFill>
          <a:ln w="12700">
            <a:solidFill>
              <a:srgbClr val="8B1E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063740" y="4059936"/>
            <a:ext cx="1508759" cy="640079"/>
          </a:xfrm>
          <a:prstGeom prst="roundRect">
            <a:avLst/>
          </a:prstGeom>
          <a:solidFill>
            <a:srgbClr val="C69C3A"/>
          </a:solidFill>
          <a:ln w="12700">
            <a:solidFill>
              <a:srgbClr val="C69C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3</a:t>
            </a:r>
          </a:p>
        </p:txBody>
      </p:sp>
    </p:spTree>
    <p:extLst>
      <p:ext uri="{BB962C8B-B14F-4D97-AF65-F5344CB8AC3E}">
        <p14:creationId xmlns:p14="http://schemas.microsoft.com/office/powerpoint/2010/main" val="3034246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10881360" cy="56692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l"/>
            <a:r>
              <a:rPr sz="2900" b="1">
                <a:solidFill>
                  <a:srgbClr val="16324F"/>
                </a:solidFill>
                <a:latin typeface="Aptos"/>
              </a:rPr>
              <a:t>Cash Flow Plan – Cumulative Cash Flow.</a:t>
            </a:r>
          </a:p>
        </p:txBody>
      </p:sp>
      <p:sp>
        <p:nvSpPr>
          <p:cNvPr id="3" name="Rectangle 2"/>
          <p:cNvSpPr/>
          <p:nvPr/>
        </p:nvSpPr>
        <p:spPr>
          <a:xfrm>
            <a:off x="658368" y="969264"/>
            <a:ext cx="1353312" cy="50292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011680" y="969264"/>
            <a:ext cx="658368" cy="50292"/>
          </a:xfrm>
          <a:prstGeom prst="rect">
            <a:avLst/>
          </a:prstGeom>
          <a:solidFill>
            <a:srgbClr val="8B1E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670048" y="969264"/>
            <a:ext cx="475488" cy="50292"/>
          </a:xfrm>
          <a:prstGeom prst="rect">
            <a:avLst/>
          </a:prstGeom>
          <a:solidFill>
            <a:srgbClr val="C69C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8" y="987552"/>
            <a:ext cx="10680192" cy="34747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ctr"/>
            <a:r>
              <a:rPr sz="1250" b="0">
                <a:solidFill>
                  <a:srgbClr val="536677"/>
                </a:solidFill>
                <a:latin typeface="Aptos"/>
              </a:rPr>
              <a:t>From your cash flow plan. These should be same numbers as appearing in your cash flow plan sheets.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307592"/>
            <a:ext cx="10314432" cy="329184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ctr"/>
            <a:r>
              <a:rPr sz="1200" b="1">
                <a:solidFill>
                  <a:srgbClr val="8B1E2D"/>
                </a:solidFill>
                <a:latin typeface="Aptos"/>
              </a:rPr>
              <a:t>Illustrative numbers shown — replace with your figures from the Excel sheet.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737360"/>
            <a:ext cx="3154680" cy="713232"/>
          </a:xfrm>
          <a:prstGeom prst="rect">
            <a:avLst/>
          </a:prstGeom>
          <a:solidFill>
            <a:srgbClr val="16324F"/>
          </a:solidFill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3232" y="1783080"/>
            <a:ext cx="3044952" cy="62179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Amount in Thousands of $
($256000 will be just 256K in this sheet)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13048" y="1737360"/>
            <a:ext cx="1284732" cy="713232"/>
          </a:xfrm>
          <a:prstGeom prst="rect">
            <a:avLst/>
          </a:prstGeom>
          <a:solidFill>
            <a:srgbClr val="008C95"/>
          </a:solidFill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67911" y="1783080"/>
            <a:ext cx="1175004" cy="62179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At the end of 6
Months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97780" y="1737360"/>
            <a:ext cx="1284732" cy="713232"/>
          </a:xfrm>
          <a:prstGeom prst="rect">
            <a:avLst/>
          </a:prstGeom>
          <a:solidFill>
            <a:srgbClr val="008C95"/>
          </a:solidFill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152644" y="1783080"/>
            <a:ext cx="1175004" cy="62179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At the end of 12
Months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82512" y="1737360"/>
            <a:ext cx="1284732" cy="713232"/>
          </a:xfrm>
          <a:prstGeom prst="rect">
            <a:avLst/>
          </a:prstGeom>
          <a:solidFill>
            <a:srgbClr val="008C95"/>
          </a:solidFill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37376" y="1783080"/>
            <a:ext cx="1175004" cy="62179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At the end of 18
Months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67244" y="1737360"/>
            <a:ext cx="1284732" cy="713232"/>
          </a:xfrm>
          <a:prstGeom prst="rect">
            <a:avLst/>
          </a:prstGeom>
          <a:solidFill>
            <a:srgbClr val="008C95"/>
          </a:solidFill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22108" y="1783080"/>
            <a:ext cx="1175004" cy="62179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At the end of 24
Months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951976" y="1737360"/>
            <a:ext cx="1284732" cy="713232"/>
          </a:xfrm>
          <a:prstGeom prst="rect">
            <a:avLst/>
          </a:prstGeom>
          <a:solidFill>
            <a:srgbClr val="008C95"/>
          </a:solidFill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006840" y="1783080"/>
            <a:ext cx="1175004" cy="62179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At the end of 30
Months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236707" y="1737360"/>
            <a:ext cx="1284732" cy="713232"/>
          </a:xfrm>
          <a:prstGeom prst="rect">
            <a:avLst/>
          </a:prstGeom>
          <a:solidFill>
            <a:srgbClr val="008C95"/>
          </a:solidFill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291572" y="1783080"/>
            <a:ext cx="1175004" cy="62179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At the end of 36
Months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8368" y="2450591"/>
            <a:ext cx="3154680" cy="960120"/>
          </a:xfrm>
          <a:prstGeom prst="rect">
            <a:avLst/>
          </a:prstGeom>
          <a:solidFill>
            <a:srgbClr val="F2F7FA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9808" y="2505456"/>
            <a:ext cx="2990088" cy="85039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l"/>
            <a:r>
              <a:rPr sz="1350" b="1">
                <a:solidFill>
                  <a:srgbClr val="16324F"/>
                </a:solidFill>
                <a:latin typeface="Aptos"/>
              </a:rPr>
              <a:t>Total Resources Requirements Cumulative Cash Flow $ (As per Row 40).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13048" y="2450591"/>
            <a:ext cx="1284732" cy="960120"/>
          </a:xfrm>
          <a:prstGeom prst="rect">
            <a:avLst/>
          </a:prstGeom>
          <a:solidFill>
            <a:srgbClr val="F2F7FA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849624" y="2487168"/>
            <a:ext cx="1211580" cy="88696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145.1K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97780" y="2450591"/>
            <a:ext cx="1284732" cy="960120"/>
          </a:xfrm>
          <a:prstGeom prst="rect">
            <a:avLst/>
          </a:prstGeom>
          <a:solidFill>
            <a:srgbClr val="F2F7FA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134356" y="2487168"/>
            <a:ext cx="1211580" cy="88696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309.2K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382512" y="2450591"/>
            <a:ext cx="1284732" cy="960120"/>
          </a:xfrm>
          <a:prstGeom prst="rect">
            <a:avLst/>
          </a:prstGeom>
          <a:solidFill>
            <a:srgbClr val="F2F7FA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19088" y="2487168"/>
            <a:ext cx="1211580" cy="88696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475.3K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667244" y="2450591"/>
            <a:ext cx="1284732" cy="960120"/>
          </a:xfrm>
          <a:prstGeom prst="rect">
            <a:avLst/>
          </a:prstGeom>
          <a:solidFill>
            <a:srgbClr val="F2F7FA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03819" y="2487168"/>
            <a:ext cx="1211580" cy="88696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665.0K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951976" y="2450591"/>
            <a:ext cx="1284732" cy="960120"/>
          </a:xfrm>
          <a:prstGeom prst="rect">
            <a:avLst/>
          </a:prstGeom>
          <a:solidFill>
            <a:srgbClr val="F2F7FA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988551" y="2487168"/>
            <a:ext cx="1211580" cy="88696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889.9K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236707" y="2450591"/>
            <a:ext cx="1284732" cy="960120"/>
          </a:xfrm>
          <a:prstGeom prst="rect">
            <a:avLst/>
          </a:prstGeom>
          <a:solidFill>
            <a:srgbClr val="F2F7FA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0273283" y="2487168"/>
            <a:ext cx="1211580" cy="88696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1107.8K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58368" y="3410711"/>
            <a:ext cx="315468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49808" y="3465575"/>
            <a:ext cx="2990088" cy="85039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l"/>
            <a:r>
              <a:rPr sz="1350" b="1">
                <a:solidFill>
                  <a:srgbClr val="16324F"/>
                </a:solidFill>
                <a:latin typeface="Aptos"/>
              </a:rPr>
              <a:t>Total Cumulative Funding Available up to this Month $ (As per Row 40).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813048" y="3410711"/>
            <a:ext cx="1284732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3849624" y="3447287"/>
            <a:ext cx="1211580" cy="88696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150.0K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097780" y="3410711"/>
            <a:ext cx="1284732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5134356" y="3447287"/>
            <a:ext cx="1211580" cy="88696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400.0K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382512" y="3410711"/>
            <a:ext cx="1284732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419088" y="3447287"/>
            <a:ext cx="1211580" cy="88696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400.0K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667244" y="3410711"/>
            <a:ext cx="1284732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703819" y="3447287"/>
            <a:ext cx="1211580" cy="88696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650.0K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951976" y="3410711"/>
            <a:ext cx="1284732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8988551" y="3447287"/>
            <a:ext cx="1211580" cy="88696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650.0K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0236707" y="3410711"/>
            <a:ext cx="1284732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10273283" y="3447287"/>
            <a:ext cx="1211580" cy="88696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650.0K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58368" y="4370831"/>
            <a:ext cx="3154680" cy="877824"/>
          </a:xfrm>
          <a:prstGeom prst="rect">
            <a:avLst/>
          </a:prstGeom>
          <a:solidFill>
            <a:srgbClr val="F2F7FA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749808" y="4425695"/>
            <a:ext cx="2990088" cy="768096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l"/>
            <a:r>
              <a:rPr sz="1350" b="1">
                <a:solidFill>
                  <a:srgbClr val="16324F"/>
                </a:solidFill>
                <a:latin typeface="Aptos"/>
              </a:rPr>
              <a:t>Cumulative Cash at end of each Month. (As per Row 43).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813048" y="4370831"/>
            <a:ext cx="1284732" cy="877824"/>
          </a:xfrm>
          <a:prstGeom prst="rect">
            <a:avLst/>
          </a:prstGeom>
          <a:solidFill>
            <a:srgbClr val="F2F7FA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3849624" y="4407407"/>
            <a:ext cx="1211580" cy="80467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4.9K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097780" y="4370831"/>
            <a:ext cx="1284732" cy="877824"/>
          </a:xfrm>
          <a:prstGeom prst="rect">
            <a:avLst/>
          </a:prstGeom>
          <a:solidFill>
            <a:srgbClr val="F2F7FA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5134356" y="4407407"/>
            <a:ext cx="1211580" cy="80467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90.8K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382512" y="4370831"/>
            <a:ext cx="1284732" cy="877824"/>
          </a:xfrm>
          <a:prstGeom prst="rect">
            <a:avLst/>
          </a:prstGeom>
          <a:solidFill>
            <a:srgbClr val="F2F7FA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6419088" y="4407407"/>
            <a:ext cx="1211580" cy="80467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-75.3K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667244" y="4370831"/>
            <a:ext cx="1284732" cy="877824"/>
          </a:xfrm>
          <a:prstGeom prst="rect">
            <a:avLst/>
          </a:prstGeom>
          <a:solidFill>
            <a:srgbClr val="F2F7FA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7703819" y="4407407"/>
            <a:ext cx="1211580" cy="80467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-15.0K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951976" y="4370831"/>
            <a:ext cx="1284732" cy="877824"/>
          </a:xfrm>
          <a:prstGeom prst="rect">
            <a:avLst/>
          </a:prstGeom>
          <a:solidFill>
            <a:srgbClr val="F2F7FA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8988551" y="4407407"/>
            <a:ext cx="1211580" cy="80467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-239.9K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0236707" y="4370831"/>
            <a:ext cx="1284732" cy="877824"/>
          </a:xfrm>
          <a:prstGeom prst="rect">
            <a:avLst/>
          </a:prstGeom>
          <a:solidFill>
            <a:srgbClr val="F2F7FA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10273283" y="4407407"/>
            <a:ext cx="1211580" cy="80467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-457.8K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58368" y="5248655"/>
            <a:ext cx="3154680" cy="877824"/>
          </a:xfrm>
          <a:prstGeom prst="rect">
            <a:avLst/>
          </a:prstGeom>
          <a:solidFill>
            <a:srgbClr val="FFFFFF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749808" y="5303519"/>
            <a:ext cx="2990088" cy="768096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l"/>
            <a:r>
              <a:rPr sz="1350" b="0">
                <a:solidFill>
                  <a:srgbClr val="16324F"/>
                </a:solidFill>
                <a:latin typeface="Aptos"/>
              </a:rPr>
              <a:t>Key Milestone Delivered at end of each period.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813048" y="5248655"/>
            <a:ext cx="1284732" cy="877824"/>
          </a:xfrm>
          <a:prstGeom prst="rect">
            <a:avLst/>
          </a:prstGeom>
          <a:solidFill>
            <a:srgbClr val="FFFFFF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3849624" y="5285231"/>
            <a:ext cx="1211580" cy="80467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10 trial systems purchased; prototype testing underway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097780" y="5248655"/>
            <a:ext cx="1284732" cy="877824"/>
          </a:xfrm>
          <a:prstGeom prst="rect">
            <a:avLst/>
          </a:prstGeom>
          <a:solidFill>
            <a:srgbClr val="FFFFFF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5134356" y="5285231"/>
            <a:ext cx="1211580" cy="80467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Trial deployments begin; outsourced developer onboarded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382512" y="5248655"/>
            <a:ext cx="1284732" cy="877824"/>
          </a:xfrm>
          <a:prstGeom prst="rect">
            <a:avLst/>
          </a:prstGeom>
          <a:solidFill>
            <a:srgbClr val="FFFFFF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6419088" y="5285231"/>
            <a:ext cx="1211580" cy="80467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10 customer-site trials completed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667244" y="5248655"/>
            <a:ext cx="1284732" cy="877824"/>
          </a:xfrm>
          <a:prstGeom prst="rect">
            <a:avLst/>
          </a:prstGeom>
          <a:solidFill>
            <a:srgbClr val="FFFFFF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7703819" y="5285231"/>
            <a:ext cx="1211580" cy="80467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Implementation hire planned; redeployment review</a:t>
            </a:r>
          </a:p>
        </p:txBody>
      </p:sp>
      <p:sp>
        <p:nvSpPr>
          <p:cNvPr id="74" name="Rectangle 73"/>
          <p:cNvSpPr/>
          <p:nvPr/>
        </p:nvSpPr>
        <p:spPr>
          <a:xfrm>
            <a:off x="8951976" y="5248655"/>
            <a:ext cx="1284732" cy="877824"/>
          </a:xfrm>
          <a:prstGeom prst="rect">
            <a:avLst/>
          </a:prstGeom>
          <a:solidFill>
            <a:srgbClr val="FFFFFF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8988551" y="5285231"/>
            <a:ext cx="1211580" cy="80467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Sales / operations hire planned; trial fleet reused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0236707" y="5248655"/>
            <a:ext cx="1284732" cy="877824"/>
          </a:xfrm>
          <a:prstGeom prst="rect">
            <a:avLst/>
          </a:prstGeom>
          <a:solidFill>
            <a:srgbClr val="FFFFFF"/>
          </a:solidFill>
          <a:ln w="9525">
            <a:solidFill>
              <a:srgbClr val="C5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10273283" y="5285231"/>
            <a:ext cx="1211580" cy="80467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r>
              <a:t>Runway review and prepare revenue launch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9</a:t>
            </a:r>
          </a:p>
        </p:txBody>
      </p:sp>
    </p:spTree>
    <p:extLst>
      <p:ext uri="{BB962C8B-B14F-4D97-AF65-F5344CB8AC3E}">
        <p14:creationId xmlns:p14="http://schemas.microsoft.com/office/powerpoint/2010/main" val="2383332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ounded Rectangle 2054"/>
          <p:cNvSpPr/>
          <p:nvPr/>
        </p:nvSpPr>
        <p:spPr>
          <a:xfrm>
            <a:off x="475488" y="1417320"/>
            <a:ext cx="11228832" cy="473659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2DD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5791200"/>
          </a:xfrm>
          <a:prstGeom prst="rect">
            <a:avLst/>
          </a:prstGeom>
          <a:solidFill>
            <a:srgbClr val="E8F0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anchor="ctr"/>
          <a:lstStyle/>
          <a:p>
            <a:pPr algn="l"/>
            <a:endParaRPr/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658368" y="201168"/>
            <a:ext cx="10863072" cy="66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3152" tIns="36576" rIns="73152" bIns="36576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500" b="1">
                <a:solidFill>
                  <a:srgbClr val="162D4B"/>
                </a:solidFill>
                <a:latin typeface="Aptos Display"/>
              </a:rPr>
              <a:t>Cash Flow Plan — Cumulative Cash Flow</a:t>
            </a:r>
          </a:p>
          <a:p>
            <a:pPr algn="l"/>
            <a:r>
              <a:rPr sz="1150" b="1">
                <a:solidFill>
                  <a:srgbClr val="536270"/>
                </a:solidFill>
                <a:latin typeface="Aptos"/>
              </a:rPr>
              <a:t>Illustrative values • Replace with your Excel numbers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217250"/>
              </p:ext>
            </p:extLst>
          </p:nvPr>
        </p:nvGraphicFramePr>
        <p:xfrm>
          <a:off x="658368" y="1554480"/>
          <a:ext cx="5577840" cy="4215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0832">
                  <a:extLst>
                    <a:ext uri="{9D8B030D-6E8A-4147-A177-3AD203B41FA5}">
                      <a16:colId xmlns:a16="http://schemas.microsoft.com/office/drawing/2014/main" val="3212503126"/>
                    </a:ext>
                  </a:extLst>
                </a:gridCol>
                <a:gridCol w="1207008">
                  <a:extLst>
                    <a:ext uri="{9D8B030D-6E8A-4147-A177-3AD203B41FA5}">
                      <a16:colId xmlns:a16="http://schemas.microsoft.com/office/drawing/2014/main" val="1318640923"/>
                    </a:ext>
                  </a:extLst>
                </a:gridCol>
              </a:tblGrid>
              <a:tr h="81381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/>
                        </a:rPr>
                        <a:t>Amount</a:t>
                      </a:r>
                      <a:r>
                        <a:rPr lang="en-US" sz="1200" b="1" baseline="0" dirty="0">
                          <a:solidFill>
                            <a:srgbClr val="FFFFFF"/>
                          </a:solidFill>
                          <a:latin typeface="Aptos"/>
                        </a:rPr>
                        <a:t> in Thousands of $ ($256000 will be just 256K in this sheet)</a:t>
                      </a:r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162D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/>
                        </a:rPr>
                        <a:t>At the</a:t>
                      </a:r>
                      <a:r>
                        <a:rPr lang="en-US" sz="1200" b="1" baseline="0" dirty="0">
                          <a:solidFill>
                            <a:srgbClr val="FFFFFF"/>
                          </a:solidFill>
                          <a:latin typeface="Aptos"/>
                        </a:rPr>
                        <a:t> end of 6 Months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marL="109728" marR="109728" marT="73152" marB="73152" anchor="ctr">
                    <a:solidFill>
                      <a:srgbClr val="162D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29111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50" b="0" i="0" u="none" strike="noStrike" kern="1200" dirty="0">
                          <a:solidFill>
                            <a:srgbClr val="232D37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Total Resources Requirements Cumulative Cash Flow $ (As per Row 40).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887027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0" i="0" u="none" strike="noStrike" kern="1200" dirty="0">
                          <a:solidFill>
                            <a:srgbClr val="232D37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Total Cumulative Funding Available up to this Month $  (As per Row 40).</a:t>
                      </a:r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263010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1" i="0" u="none" strike="noStrike" kern="1200" dirty="0">
                          <a:solidFill>
                            <a:srgbClr val="802B3F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Cumulative Cash at end of each Month. (As per Row 43).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368904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algn="l"/>
                      <a:r>
                        <a:rPr lang="en-US" sz="1250" b="0" dirty="0">
                          <a:solidFill>
                            <a:srgbClr val="232D37"/>
                          </a:solidFill>
                          <a:latin typeface="Aptos"/>
                        </a:rPr>
                        <a:t>Key Milestone Delivered at end of each</a:t>
                      </a:r>
                      <a:r>
                        <a:rPr lang="en-US" sz="1250" b="0" baseline="0" dirty="0">
                          <a:solidFill>
                            <a:srgbClr val="232D37"/>
                          </a:solidFill>
                          <a:latin typeface="Aptos"/>
                        </a:rPr>
                        <a:t> period.</a:t>
                      </a:r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92755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446520" y="1554480"/>
            <a:ext cx="4828032" cy="4206240"/>
          </a:xfrm>
          <a:prstGeom prst="rect">
            <a:avLst/>
          </a:prstGeom>
          <a:solidFill>
            <a:srgbClr val="E8F0F5"/>
          </a:solidFill>
          <a:ln w="20320">
            <a:solidFill>
              <a:srgbClr val="008991"/>
            </a:solidFill>
          </a:ln>
        </p:spPr>
        <p:txBody>
          <a:bodyPr wrap="square" lIns="73152" tIns="36576" rIns="73152" bIns="36576" rtlCol="0" anchor="ctr">
            <a:spAutoFit/>
          </a:bodyPr>
          <a:lstStyle/>
          <a:p>
            <a:r>
              <a:t>Months 1–6</a:t>
            </a:r>
          </a:p>
          <a:p>
            <a:r>
              <a:t>Funding: S$100K founder equity in Month 1 and S$50K unconfirmed grant in Month 6.</a:t>
            </a:r>
          </a:p>
          <a:p>
            <a:r>
              <a:t>Includes S$15K for ten reusable trial systems, prototype testing/tweaking and initial trial preparation.</a:t>
            </a:r>
          </a:p>
          <a:p>
            <a:r>
              <a:t>Cumulative costs: S$145.1K; closing cash: S$4.9K.</a:t>
            </a:r>
          </a:p>
          <a:p>
            <a:r>
              <a:t>Milestone: trial fleet purchased and prototype plan established.</a:t>
            </a:r>
          </a:p>
        </p:txBody>
      </p:sp>
      <p:sp>
        <p:nvSpPr>
          <p:cNvPr id="2053" name="Rectangle 2052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0091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7" name="Rectangle 2056"/>
          <p:cNvSpPr/>
          <p:nvPr/>
        </p:nvSpPr>
        <p:spPr>
          <a:xfrm>
            <a:off x="658368" y="932688"/>
            <a:ext cx="1554480" cy="59436"/>
          </a:xfrm>
          <a:prstGeom prst="rect">
            <a:avLst/>
          </a:prstGeom>
          <a:solidFill>
            <a:srgbClr val="008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8" name="Rectangle 2057"/>
          <p:cNvSpPr/>
          <p:nvPr/>
        </p:nvSpPr>
        <p:spPr>
          <a:xfrm>
            <a:off x="2240280" y="932688"/>
            <a:ext cx="411480" cy="59436"/>
          </a:xfrm>
          <a:prstGeom prst="rect">
            <a:avLst/>
          </a:prstGeom>
          <a:solidFill>
            <a:srgbClr val="802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9" name="TextBox 2058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10</a:t>
            </a:r>
          </a:p>
        </p:txBody>
      </p:sp>
    </p:spTree>
    <p:extLst>
      <p:ext uri="{BB962C8B-B14F-4D97-AF65-F5344CB8AC3E}">
        <p14:creationId xmlns:p14="http://schemas.microsoft.com/office/powerpoint/2010/main" val="2687183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ounded Rectangle 2054"/>
          <p:cNvSpPr/>
          <p:nvPr/>
        </p:nvSpPr>
        <p:spPr>
          <a:xfrm>
            <a:off x="475488" y="1417320"/>
            <a:ext cx="11228832" cy="473659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2DD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5791200"/>
          </a:xfrm>
          <a:prstGeom prst="rect">
            <a:avLst/>
          </a:prstGeom>
          <a:solidFill>
            <a:srgbClr val="E8F0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anchor="ctr"/>
          <a:lstStyle/>
          <a:p>
            <a:pPr algn="l"/>
            <a:endParaRPr/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658368" y="201168"/>
            <a:ext cx="10863072" cy="66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3152" tIns="36576" rIns="73152" bIns="36576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500" b="1">
                <a:solidFill>
                  <a:srgbClr val="162D4B"/>
                </a:solidFill>
                <a:latin typeface="Aptos Display"/>
              </a:rPr>
              <a:t>Cash Flow Plan — Cumulative Cash Flow</a:t>
            </a:r>
          </a:p>
          <a:p>
            <a:pPr algn="l"/>
            <a:r>
              <a:rPr sz="1150" b="1">
                <a:solidFill>
                  <a:srgbClr val="536270"/>
                </a:solidFill>
                <a:latin typeface="Aptos"/>
              </a:rPr>
              <a:t>Illustrative values • Replace with your Excel numbers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024512"/>
              </p:ext>
            </p:extLst>
          </p:nvPr>
        </p:nvGraphicFramePr>
        <p:xfrm>
          <a:off x="658368" y="1554480"/>
          <a:ext cx="5577840" cy="4215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0832">
                  <a:extLst>
                    <a:ext uri="{9D8B030D-6E8A-4147-A177-3AD203B41FA5}">
                      <a16:colId xmlns:a16="http://schemas.microsoft.com/office/drawing/2014/main" val="3212503126"/>
                    </a:ext>
                  </a:extLst>
                </a:gridCol>
                <a:gridCol w="1207008">
                  <a:extLst>
                    <a:ext uri="{9D8B030D-6E8A-4147-A177-3AD203B41FA5}">
                      <a16:colId xmlns:a16="http://schemas.microsoft.com/office/drawing/2014/main" val="1318640923"/>
                    </a:ext>
                  </a:extLst>
                </a:gridCol>
              </a:tblGrid>
              <a:tr h="81381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/>
                        </a:rPr>
                        <a:t>Amount</a:t>
                      </a:r>
                      <a:r>
                        <a:rPr lang="en-US" sz="1200" b="1" baseline="0" dirty="0">
                          <a:solidFill>
                            <a:srgbClr val="FFFFFF"/>
                          </a:solidFill>
                          <a:latin typeface="Aptos"/>
                        </a:rPr>
                        <a:t> in Thousands of $ ($256000 will be just 256K in this sheet)</a:t>
                      </a:r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162D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/>
                        </a:rPr>
                        <a:t>At the</a:t>
                      </a:r>
                      <a:r>
                        <a:rPr lang="en-US" sz="1200" b="1" baseline="0" dirty="0">
                          <a:solidFill>
                            <a:srgbClr val="FFFFFF"/>
                          </a:solidFill>
                          <a:latin typeface="Aptos"/>
                        </a:rPr>
                        <a:t> end of 12 Months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marL="109728" marR="109728" marT="73152" marB="73152" anchor="ctr">
                    <a:solidFill>
                      <a:srgbClr val="162D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29111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50" b="0" i="0" u="none" strike="noStrike" kern="1200" dirty="0">
                          <a:solidFill>
                            <a:srgbClr val="232D37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Total Resources Requirements Cumulative Cash Flow $ (As per Row 40).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887027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0" i="0" u="none" strike="noStrike" kern="1200" dirty="0">
                          <a:solidFill>
                            <a:srgbClr val="232D37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Total Cumulative Funding Available up to this Month $  (As per Row 40).</a:t>
                      </a:r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263010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1" i="0" u="none" strike="noStrike" kern="1200" dirty="0">
                          <a:solidFill>
                            <a:srgbClr val="802B3F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Cumulative Cash at end of each Month. (As per Row 43).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368904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algn="l"/>
                      <a:r>
                        <a:rPr lang="en-US" sz="1250" b="0" dirty="0">
                          <a:solidFill>
                            <a:srgbClr val="232D37"/>
                          </a:solidFill>
                          <a:latin typeface="Aptos"/>
                        </a:rPr>
                        <a:t>Key Milestone Delivered at end of each</a:t>
                      </a:r>
                      <a:r>
                        <a:rPr lang="en-US" sz="1250" b="0" baseline="0" dirty="0">
                          <a:solidFill>
                            <a:srgbClr val="232D37"/>
                          </a:solidFill>
                          <a:latin typeface="Aptos"/>
                        </a:rPr>
                        <a:t> period.</a:t>
                      </a:r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92755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446520" y="2510363"/>
            <a:ext cx="4828032" cy="2294474"/>
          </a:xfrm>
          <a:prstGeom prst="rect">
            <a:avLst/>
          </a:prstGeom>
          <a:solidFill>
            <a:srgbClr val="E8F0F5"/>
          </a:solidFill>
          <a:ln w="20320">
            <a:solidFill>
              <a:srgbClr val="008991"/>
            </a:solidFill>
          </a:ln>
        </p:spPr>
        <p:txBody>
          <a:bodyPr wrap="square" lIns="73152" tIns="36576" rIns="73152" bIns="36576" rtlCol="0" anchor="ctr">
            <a:spAutoFit/>
          </a:bodyPr>
          <a:lstStyle/>
          <a:p>
            <a:r>
              <a:t>Months 7–12</a:t>
            </a:r>
          </a:p>
          <a:p>
            <a:r>
              <a:t>Outsourced Indonesia technical developer starts in Month 7. Ten customer-site deployments begin from Month 4 and continue through Month 13; local and Indonesia travel included.</a:t>
            </a:r>
          </a:p>
          <a:p>
            <a:r>
              <a:t>Cumulative costs: S$309.2K; closing cash: S$90.8K.</a:t>
            </a:r>
          </a:p>
          <a:p>
            <a:r>
              <a:t>Milestone: trial deployments underway and developer onboarded.</a:t>
            </a:r>
          </a:p>
        </p:txBody>
      </p:sp>
      <p:sp>
        <p:nvSpPr>
          <p:cNvPr id="2053" name="Rectangle 2052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0091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7" name="Rectangle 2056"/>
          <p:cNvSpPr/>
          <p:nvPr/>
        </p:nvSpPr>
        <p:spPr>
          <a:xfrm>
            <a:off x="658368" y="932688"/>
            <a:ext cx="1554480" cy="59436"/>
          </a:xfrm>
          <a:prstGeom prst="rect">
            <a:avLst/>
          </a:prstGeom>
          <a:solidFill>
            <a:srgbClr val="008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8" name="Rectangle 2057"/>
          <p:cNvSpPr/>
          <p:nvPr/>
        </p:nvSpPr>
        <p:spPr>
          <a:xfrm>
            <a:off x="2240280" y="932688"/>
            <a:ext cx="411480" cy="59436"/>
          </a:xfrm>
          <a:prstGeom prst="rect">
            <a:avLst/>
          </a:prstGeom>
          <a:solidFill>
            <a:srgbClr val="802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9" name="TextBox 2058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11</a:t>
            </a:r>
          </a:p>
        </p:txBody>
      </p:sp>
    </p:spTree>
    <p:extLst>
      <p:ext uri="{BB962C8B-B14F-4D97-AF65-F5344CB8AC3E}">
        <p14:creationId xmlns:p14="http://schemas.microsoft.com/office/powerpoint/2010/main" val="2822537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ounded Rectangle 2054"/>
          <p:cNvSpPr/>
          <p:nvPr/>
        </p:nvSpPr>
        <p:spPr>
          <a:xfrm>
            <a:off x="475488" y="1417320"/>
            <a:ext cx="11228832" cy="473659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2DD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5791200"/>
          </a:xfrm>
          <a:prstGeom prst="rect">
            <a:avLst/>
          </a:prstGeom>
          <a:solidFill>
            <a:srgbClr val="E8F0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anchor="ctr"/>
          <a:lstStyle/>
          <a:p>
            <a:pPr algn="l"/>
            <a:endParaRPr/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658368" y="201168"/>
            <a:ext cx="10863072" cy="66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3152" tIns="36576" rIns="73152" bIns="36576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500" b="1">
                <a:solidFill>
                  <a:srgbClr val="162D4B"/>
                </a:solidFill>
                <a:latin typeface="Aptos Display"/>
              </a:rPr>
              <a:t>Cash Flow Plan — Cumulative Cash Flow</a:t>
            </a:r>
          </a:p>
          <a:p>
            <a:pPr algn="l"/>
            <a:r>
              <a:rPr sz="1150" b="1">
                <a:solidFill>
                  <a:srgbClr val="536270"/>
                </a:solidFill>
                <a:latin typeface="Aptos"/>
              </a:rPr>
              <a:t>Illustrative values • Replace with your Excel numbers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107391"/>
              </p:ext>
            </p:extLst>
          </p:nvPr>
        </p:nvGraphicFramePr>
        <p:xfrm>
          <a:off x="658368" y="1554480"/>
          <a:ext cx="5577840" cy="4215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0832">
                  <a:extLst>
                    <a:ext uri="{9D8B030D-6E8A-4147-A177-3AD203B41FA5}">
                      <a16:colId xmlns:a16="http://schemas.microsoft.com/office/drawing/2014/main" val="3212503126"/>
                    </a:ext>
                  </a:extLst>
                </a:gridCol>
                <a:gridCol w="1207008">
                  <a:extLst>
                    <a:ext uri="{9D8B030D-6E8A-4147-A177-3AD203B41FA5}">
                      <a16:colId xmlns:a16="http://schemas.microsoft.com/office/drawing/2014/main" val="1318640923"/>
                    </a:ext>
                  </a:extLst>
                </a:gridCol>
              </a:tblGrid>
              <a:tr h="81381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/>
                        </a:rPr>
                        <a:t>Amount</a:t>
                      </a:r>
                      <a:r>
                        <a:rPr lang="en-US" sz="1200" b="1" baseline="0" dirty="0">
                          <a:solidFill>
                            <a:srgbClr val="FFFFFF"/>
                          </a:solidFill>
                          <a:latin typeface="Aptos"/>
                        </a:rPr>
                        <a:t> in Thousands of $ ($256000 will be just 256K in this sheet)</a:t>
                      </a:r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162D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/>
                        </a:rPr>
                        <a:t>At the</a:t>
                      </a:r>
                      <a:r>
                        <a:rPr lang="en-US" sz="1200" b="1" baseline="0" dirty="0">
                          <a:solidFill>
                            <a:srgbClr val="FFFFFF"/>
                          </a:solidFill>
                          <a:latin typeface="Aptos"/>
                        </a:rPr>
                        <a:t> end of 18 Months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marL="109728" marR="109728" marT="73152" marB="73152" anchor="ctr">
                    <a:solidFill>
                      <a:srgbClr val="162D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29111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50" b="0" i="0" u="none" strike="noStrike" kern="1200" dirty="0">
                          <a:solidFill>
                            <a:srgbClr val="232D37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Total Resources Requirements Cumulative Cash Flow $ (As per Row 40).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887027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0" i="0" u="none" strike="noStrike" kern="1200" dirty="0">
                          <a:solidFill>
                            <a:srgbClr val="232D37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Total Cumulative Funding Available up to this Month $  (As per Row 40).</a:t>
                      </a:r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263010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1" i="0" u="none" strike="noStrike" kern="1200" dirty="0">
                          <a:solidFill>
                            <a:srgbClr val="802B3F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Cumulative Cash at end of each Month. (As per Row 43).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368904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algn="l"/>
                      <a:r>
                        <a:rPr lang="en-US" sz="1250" b="0" dirty="0">
                          <a:solidFill>
                            <a:srgbClr val="232D37"/>
                          </a:solidFill>
                          <a:latin typeface="Aptos"/>
                        </a:rPr>
                        <a:t>Key Milestone Delivered at end of each</a:t>
                      </a:r>
                      <a:r>
                        <a:rPr lang="en-US" sz="1250" b="0" baseline="0" dirty="0">
                          <a:solidFill>
                            <a:srgbClr val="232D37"/>
                          </a:solidFill>
                          <a:latin typeface="Aptos"/>
                        </a:rPr>
                        <a:t> period.</a:t>
                      </a:r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92755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446520" y="2510363"/>
            <a:ext cx="4828032" cy="2294474"/>
          </a:xfrm>
          <a:prstGeom prst="rect">
            <a:avLst/>
          </a:prstGeom>
          <a:solidFill>
            <a:srgbClr val="E8F0F5"/>
          </a:solidFill>
          <a:ln w="20320">
            <a:solidFill>
              <a:srgbClr val="008991"/>
            </a:solidFill>
          </a:ln>
        </p:spPr>
        <p:txBody>
          <a:bodyPr wrap="square" lIns="73152" tIns="36576" rIns="73152" bIns="36576" rtlCol="0" anchor="ctr">
            <a:spAutoFit/>
          </a:bodyPr>
          <a:lstStyle/>
          <a:p>
            <a:r>
              <a:t>Months 13–18</a:t>
            </a:r>
          </a:p>
          <a:p>
            <a:r>
              <a:t>Final trial deployments and redeployment/testing costs are completed. No additional funding assumed.</a:t>
            </a:r>
          </a:p>
          <a:p>
            <a:r>
              <a:t>Cumulative costs: S$475.3K; closing cash: -S$75.3K.</a:t>
            </a:r>
          </a:p>
          <a:p>
            <a:r>
              <a:t>Milestone: ten customer-site trials completed.</a:t>
            </a:r>
          </a:p>
        </p:txBody>
      </p:sp>
      <p:sp>
        <p:nvSpPr>
          <p:cNvPr id="2053" name="Rectangle 2052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0091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7" name="Rectangle 2056"/>
          <p:cNvSpPr/>
          <p:nvPr/>
        </p:nvSpPr>
        <p:spPr>
          <a:xfrm>
            <a:off x="658368" y="932688"/>
            <a:ext cx="1554480" cy="59436"/>
          </a:xfrm>
          <a:prstGeom prst="rect">
            <a:avLst/>
          </a:prstGeom>
          <a:solidFill>
            <a:srgbClr val="008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8" name="Rectangle 2057"/>
          <p:cNvSpPr/>
          <p:nvPr/>
        </p:nvSpPr>
        <p:spPr>
          <a:xfrm>
            <a:off x="2240280" y="932688"/>
            <a:ext cx="411480" cy="59436"/>
          </a:xfrm>
          <a:prstGeom prst="rect">
            <a:avLst/>
          </a:prstGeom>
          <a:solidFill>
            <a:srgbClr val="802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9" name="TextBox 2058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12</a:t>
            </a:r>
          </a:p>
        </p:txBody>
      </p:sp>
    </p:spTree>
    <p:extLst>
      <p:ext uri="{BB962C8B-B14F-4D97-AF65-F5344CB8AC3E}">
        <p14:creationId xmlns:p14="http://schemas.microsoft.com/office/powerpoint/2010/main" val="1526754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ounded Rectangle 2054"/>
          <p:cNvSpPr/>
          <p:nvPr/>
        </p:nvSpPr>
        <p:spPr>
          <a:xfrm>
            <a:off x="475488" y="1417320"/>
            <a:ext cx="11228832" cy="473659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2DD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5791200"/>
          </a:xfrm>
          <a:prstGeom prst="rect">
            <a:avLst/>
          </a:prstGeom>
          <a:solidFill>
            <a:srgbClr val="E8F0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anchor="ctr"/>
          <a:lstStyle/>
          <a:p>
            <a:pPr algn="l"/>
            <a:endParaRPr/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658368" y="201168"/>
            <a:ext cx="10863072" cy="66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3152" tIns="36576" rIns="73152" bIns="36576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500" b="1">
                <a:solidFill>
                  <a:srgbClr val="162D4B"/>
                </a:solidFill>
                <a:latin typeface="Aptos Display"/>
              </a:rPr>
              <a:t>Cash Flow Plan — Cumulative Cash Flow</a:t>
            </a:r>
          </a:p>
          <a:p>
            <a:pPr algn="l"/>
            <a:r>
              <a:rPr sz="1150" b="1">
                <a:solidFill>
                  <a:srgbClr val="536270"/>
                </a:solidFill>
                <a:latin typeface="Aptos"/>
              </a:rPr>
              <a:t>Illustrative values • Replace with your Excel numbers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628878"/>
              </p:ext>
            </p:extLst>
          </p:nvPr>
        </p:nvGraphicFramePr>
        <p:xfrm>
          <a:off x="658368" y="1554480"/>
          <a:ext cx="5577840" cy="4215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0832">
                  <a:extLst>
                    <a:ext uri="{9D8B030D-6E8A-4147-A177-3AD203B41FA5}">
                      <a16:colId xmlns:a16="http://schemas.microsoft.com/office/drawing/2014/main" val="3212503126"/>
                    </a:ext>
                  </a:extLst>
                </a:gridCol>
                <a:gridCol w="1207008">
                  <a:extLst>
                    <a:ext uri="{9D8B030D-6E8A-4147-A177-3AD203B41FA5}">
                      <a16:colId xmlns:a16="http://schemas.microsoft.com/office/drawing/2014/main" val="1318640923"/>
                    </a:ext>
                  </a:extLst>
                </a:gridCol>
              </a:tblGrid>
              <a:tr h="81381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/>
                        </a:rPr>
                        <a:t>Amount</a:t>
                      </a:r>
                      <a:r>
                        <a:rPr lang="en-US" sz="1200" b="1" baseline="0" dirty="0">
                          <a:solidFill>
                            <a:srgbClr val="FFFFFF"/>
                          </a:solidFill>
                          <a:latin typeface="Aptos"/>
                        </a:rPr>
                        <a:t> in Thousands of $ ($256000 will be just 256K in this sheet)</a:t>
                      </a:r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162D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/>
                        </a:rPr>
                        <a:t>At the</a:t>
                      </a:r>
                      <a:r>
                        <a:rPr lang="en-US" sz="1200" b="1" baseline="0" dirty="0">
                          <a:solidFill>
                            <a:srgbClr val="FFFFFF"/>
                          </a:solidFill>
                          <a:latin typeface="Aptos"/>
                        </a:rPr>
                        <a:t> end of 24 Months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marL="109728" marR="109728" marT="73152" marB="73152" anchor="ctr">
                    <a:solidFill>
                      <a:srgbClr val="162D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29111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50" b="0" i="0" u="none" strike="noStrike" kern="1200" dirty="0">
                          <a:solidFill>
                            <a:srgbClr val="232D37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Total Resources Requirements Cumulative Cash Flow $ (As per Row 40).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887027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0" i="0" u="none" strike="noStrike" kern="1200" dirty="0">
                          <a:solidFill>
                            <a:srgbClr val="232D37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Total Cumulative Funding Available up to this Month $  (As per Row 40).</a:t>
                      </a:r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263010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1" i="0" u="none" strike="noStrike" kern="1200" dirty="0">
                          <a:solidFill>
                            <a:srgbClr val="802B3F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Cumulative Cash at end of each Month. (As per Row 43).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368904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algn="l"/>
                      <a:r>
                        <a:rPr lang="en-US" sz="1250" b="0" dirty="0">
                          <a:solidFill>
                            <a:srgbClr val="232D37"/>
                          </a:solidFill>
                          <a:latin typeface="Aptos"/>
                        </a:rPr>
                        <a:t>Key Milestone Delivered at end of each</a:t>
                      </a:r>
                      <a:r>
                        <a:rPr lang="en-US" sz="1250" b="0" baseline="0" dirty="0">
                          <a:solidFill>
                            <a:srgbClr val="232D37"/>
                          </a:solidFill>
                          <a:latin typeface="Aptos"/>
                        </a:rPr>
                        <a:t> period.</a:t>
                      </a:r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92755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446520" y="2510363"/>
            <a:ext cx="4828032" cy="2294474"/>
          </a:xfrm>
          <a:prstGeom prst="rect">
            <a:avLst/>
          </a:prstGeom>
          <a:solidFill>
            <a:srgbClr val="E8F0F5"/>
          </a:solidFill>
          <a:ln w="20320">
            <a:solidFill>
              <a:srgbClr val="008991"/>
            </a:solidFill>
          </a:ln>
        </p:spPr>
        <p:txBody>
          <a:bodyPr wrap="square" lIns="73152" tIns="36576" rIns="73152" bIns="36576" rtlCol="0" anchor="ctr">
            <a:spAutoFit/>
          </a:bodyPr>
          <a:lstStyle/>
          <a:p>
            <a:r>
              <a:t>Months 19–24</a:t>
            </a:r>
          </a:p>
          <a:p>
            <a:r>
              <a:t>Singapore implementation/customer-success hire starts in Month 19; S$250K external-equity target in Month 24. Reusable trial fleet supports further validation.</a:t>
            </a:r>
          </a:p>
          <a:p>
            <a:r>
              <a:t>Cumulative costs: S$665.0K; closing cash: -S$15.0K.</a:t>
            </a:r>
          </a:p>
          <a:p>
            <a:r>
              <a:t>Milestone: implementation capacity and redeployment plan reviewed.</a:t>
            </a:r>
          </a:p>
        </p:txBody>
      </p:sp>
      <p:sp>
        <p:nvSpPr>
          <p:cNvPr id="2053" name="Rectangle 2052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0091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7" name="Rectangle 2056"/>
          <p:cNvSpPr/>
          <p:nvPr/>
        </p:nvSpPr>
        <p:spPr>
          <a:xfrm>
            <a:off x="658368" y="932688"/>
            <a:ext cx="1554480" cy="59436"/>
          </a:xfrm>
          <a:prstGeom prst="rect">
            <a:avLst/>
          </a:prstGeom>
          <a:solidFill>
            <a:srgbClr val="008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8" name="Rectangle 2057"/>
          <p:cNvSpPr/>
          <p:nvPr/>
        </p:nvSpPr>
        <p:spPr>
          <a:xfrm>
            <a:off x="2240280" y="932688"/>
            <a:ext cx="411480" cy="59436"/>
          </a:xfrm>
          <a:prstGeom prst="rect">
            <a:avLst/>
          </a:prstGeom>
          <a:solidFill>
            <a:srgbClr val="802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9" name="TextBox 2058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13</a:t>
            </a:r>
          </a:p>
        </p:txBody>
      </p:sp>
    </p:spTree>
    <p:extLst>
      <p:ext uri="{BB962C8B-B14F-4D97-AF65-F5344CB8AC3E}">
        <p14:creationId xmlns:p14="http://schemas.microsoft.com/office/powerpoint/2010/main" val="408679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ounded Rectangle 2054"/>
          <p:cNvSpPr/>
          <p:nvPr/>
        </p:nvSpPr>
        <p:spPr>
          <a:xfrm>
            <a:off x="475488" y="1417320"/>
            <a:ext cx="11228832" cy="473659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2DD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5791200"/>
          </a:xfrm>
          <a:prstGeom prst="rect">
            <a:avLst/>
          </a:prstGeom>
          <a:solidFill>
            <a:srgbClr val="E8F0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anchor="ctr"/>
          <a:lstStyle/>
          <a:p>
            <a:pPr algn="l"/>
            <a:endParaRPr/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658368" y="201168"/>
            <a:ext cx="10863072" cy="66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3152" tIns="36576" rIns="73152" bIns="36576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500" b="1">
                <a:solidFill>
                  <a:srgbClr val="162D4B"/>
                </a:solidFill>
                <a:latin typeface="Aptos Display"/>
              </a:rPr>
              <a:t>Cash Flow Plan — Cumulative Cash Flow</a:t>
            </a:r>
          </a:p>
          <a:p>
            <a:pPr algn="l"/>
            <a:r>
              <a:rPr sz="1150" b="1">
                <a:solidFill>
                  <a:srgbClr val="536270"/>
                </a:solidFill>
                <a:latin typeface="Aptos"/>
              </a:rPr>
              <a:t>Illustrative values • Replace with your Excel numbers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870171"/>
              </p:ext>
            </p:extLst>
          </p:nvPr>
        </p:nvGraphicFramePr>
        <p:xfrm>
          <a:off x="658368" y="1554480"/>
          <a:ext cx="5577840" cy="4215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0832">
                  <a:extLst>
                    <a:ext uri="{9D8B030D-6E8A-4147-A177-3AD203B41FA5}">
                      <a16:colId xmlns:a16="http://schemas.microsoft.com/office/drawing/2014/main" val="3212503126"/>
                    </a:ext>
                  </a:extLst>
                </a:gridCol>
                <a:gridCol w="1207008">
                  <a:extLst>
                    <a:ext uri="{9D8B030D-6E8A-4147-A177-3AD203B41FA5}">
                      <a16:colId xmlns:a16="http://schemas.microsoft.com/office/drawing/2014/main" val="1318640923"/>
                    </a:ext>
                  </a:extLst>
                </a:gridCol>
              </a:tblGrid>
              <a:tr h="81381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/>
                        </a:rPr>
                        <a:t>Amount</a:t>
                      </a:r>
                      <a:r>
                        <a:rPr lang="en-US" sz="1200" b="1" baseline="0" dirty="0">
                          <a:solidFill>
                            <a:srgbClr val="FFFFFF"/>
                          </a:solidFill>
                          <a:latin typeface="Aptos"/>
                        </a:rPr>
                        <a:t> in Thousands of $ ($256000 will be just 256K in this sheet)</a:t>
                      </a:r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162D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/>
                        </a:rPr>
                        <a:t>At the</a:t>
                      </a:r>
                      <a:r>
                        <a:rPr lang="en-US" sz="1200" b="1" baseline="0" dirty="0">
                          <a:solidFill>
                            <a:srgbClr val="FFFFFF"/>
                          </a:solidFill>
                          <a:latin typeface="Aptos"/>
                        </a:rPr>
                        <a:t> end of 30 Months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marL="109728" marR="109728" marT="73152" marB="73152" anchor="ctr">
                    <a:solidFill>
                      <a:srgbClr val="162D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29111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50" b="0" i="0" u="none" strike="noStrike" kern="1200" dirty="0">
                          <a:solidFill>
                            <a:srgbClr val="232D37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Total Resources Requirements Cumulative Cash Flow $ (As per Row 40).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887027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0" i="0" u="none" strike="noStrike" kern="1200" dirty="0">
                          <a:solidFill>
                            <a:srgbClr val="232D37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Total Cumulative Funding Available up to this Month $  (As per Row 40).</a:t>
                      </a:r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263010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1" i="0" u="none" strike="noStrike" kern="1200" dirty="0">
                          <a:solidFill>
                            <a:srgbClr val="802B3F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Cumulative Cash at end of each Month. (As per Row 43).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368904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algn="l"/>
                      <a:r>
                        <a:rPr lang="en-US" sz="1250" b="0" dirty="0">
                          <a:solidFill>
                            <a:srgbClr val="232D37"/>
                          </a:solidFill>
                          <a:latin typeface="Aptos"/>
                        </a:rPr>
                        <a:t>Key Milestone Delivered at end of each</a:t>
                      </a:r>
                      <a:r>
                        <a:rPr lang="en-US" sz="1250" b="0" baseline="0" dirty="0">
                          <a:solidFill>
                            <a:srgbClr val="232D37"/>
                          </a:solidFill>
                          <a:latin typeface="Aptos"/>
                        </a:rPr>
                        <a:t> period.</a:t>
                      </a:r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92755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446520" y="2523187"/>
            <a:ext cx="4828032" cy="2268826"/>
          </a:xfrm>
          <a:prstGeom prst="rect">
            <a:avLst/>
          </a:prstGeom>
          <a:solidFill>
            <a:srgbClr val="E8F0F5"/>
          </a:solidFill>
          <a:ln w="20320">
            <a:solidFill>
              <a:srgbClr val="008991"/>
            </a:solidFill>
          </a:ln>
        </p:spPr>
        <p:txBody>
          <a:bodyPr wrap="square" lIns="73152" tIns="36576" rIns="73152" bIns="36576" rtlCol="0" anchor="ctr">
            <a:spAutoFit/>
          </a:bodyPr>
          <a:lstStyle/>
          <a:p>
            <a:r>
              <a:t>Months 25–30</a:t>
            </a:r>
          </a:p>
          <a:p>
            <a:r>
              <a:t>Singapore sales/operations hire starts in Month 25; Indonesia supplier/developer travel continues.</a:t>
            </a:r>
          </a:p>
          <a:p>
            <a:r>
              <a:t>Cumulative costs: S$889.9K; closing cash: -S$239.9K.</a:t>
            </a:r>
          </a:p>
          <a:p>
            <a:r>
              <a:t>Milestone: trial fleet reused while preparing commercial scale-up.</a:t>
            </a:r>
          </a:p>
        </p:txBody>
      </p:sp>
      <p:sp>
        <p:nvSpPr>
          <p:cNvPr id="2053" name="Rectangle 2052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0091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7" name="Rectangle 2056"/>
          <p:cNvSpPr/>
          <p:nvPr/>
        </p:nvSpPr>
        <p:spPr>
          <a:xfrm>
            <a:off x="658368" y="932688"/>
            <a:ext cx="1554480" cy="59436"/>
          </a:xfrm>
          <a:prstGeom prst="rect">
            <a:avLst/>
          </a:prstGeom>
          <a:solidFill>
            <a:srgbClr val="008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8" name="Rectangle 2057"/>
          <p:cNvSpPr/>
          <p:nvPr/>
        </p:nvSpPr>
        <p:spPr>
          <a:xfrm>
            <a:off x="2240280" y="932688"/>
            <a:ext cx="411480" cy="59436"/>
          </a:xfrm>
          <a:prstGeom prst="rect">
            <a:avLst/>
          </a:prstGeom>
          <a:solidFill>
            <a:srgbClr val="802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9" name="TextBox 2058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14</a:t>
            </a:r>
          </a:p>
        </p:txBody>
      </p:sp>
    </p:spTree>
    <p:extLst>
      <p:ext uri="{BB962C8B-B14F-4D97-AF65-F5344CB8AC3E}">
        <p14:creationId xmlns:p14="http://schemas.microsoft.com/office/powerpoint/2010/main" val="1316546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ounded Rectangle 2054"/>
          <p:cNvSpPr/>
          <p:nvPr/>
        </p:nvSpPr>
        <p:spPr>
          <a:xfrm>
            <a:off x="475488" y="1417320"/>
            <a:ext cx="11228832" cy="473659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2DD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5791200"/>
          </a:xfrm>
          <a:prstGeom prst="rect">
            <a:avLst/>
          </a:prstGeom>
          <a:solidFill>
            <a:srgbClr val="E8F0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anchor="ctr"/>
          <a:lstStyle/>
          <a:p>
            <a:pPr algn="l"/>
            <a:endParaRPr/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658368" y="201168"/>
            <a:ext cx="10863072" cy="66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3152" tIns="36576" rIns="73152" bIns="36576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500" b="1">
                <a:solidFill>
                  <a:srgbClr val="162D4B"/>
                </a:solidFill>
                <a:latin typeface="Aptos Display"/>
              </a:rPr>
              <a:t>Cash Flow Plan — Cumulative Cash Flow</a:t>
            </a:r>
          </a:p>
          <a:p>
            <a:pPr algn="l"/>
            <a:r>
              <a:rPr sz="1150" b="1">
                <a:solidFill>
                  <a:srgbClr val="536270"/>
                </a:solidFill>
                <a:latin typeface="Aptos"/>
              </a:rPr>
              <a:t>Illustrative values • Replace with your Excel numbers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707574"/>
              </p:ext>
            </p:extLst>
          </p:nvPr>
        </p:nvGraphicFramePr>
        <p:xfrm>
          <a:off x="658368" y="1554480"/>
          <a:ext cx="5577840" cy="4215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0832">
                  <a:extLst>
                    <a:ext uri="{9D8B030D-6E8A-4147-A177-3AD203B41FA5}">
                      <a16:colId xmlns:a16="http://schemas.microsoft.com/office/drawing/2014/main" val="3212503126"/>
                    </a:ext>
                  </a:extLst>
                </a:gridCol>
                <a:gridCol w="1207008">
                  <a:extLst>
                    <a:ext uri="{9D8B030D-6E8A-4147-A177-3AD203B41FA5}">
                      <a16:colId xmlns:a16="http://schemas.microsoft.com/office/drawing/2014/main" val="1318640923"/>
                    </a:ext>
                  </a:extLst>
                </a:gridCol>
              </a:tblGrid>
              <a:tr h="81381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/>
                        </a:rPr>
                        <a:t>Amount</a:t>
                      </a:r>
                      <a:r>
                        <a:rPr lang="en-US" sz="1200" b="1" baseline="0" dirty="0">
                          <a:solidFill>
                            <a:srgbClr val="FFFFFF"/>
                          </a:solidFill>
                          <a:latin typeface="Aptos"/>
                        </a:rPr>
                        <a:t> in Thousands of $ ($256000 will be just 256K in this sheet)</a:t>
                      </a:r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162D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/>
                        </a:rPr>
                        <a:t>At the</a:t>
                      </a:r>
                      <a:r>
                        <a:rPr lang="en-US" sz="1200" b="1" baseline="0" dirty="0">
                          <a:solidFill>
                            <a:srgbClr val="FFFFFF"/>
                          </a:solidFill>
                          <a:latin typeface="Aptos"/>
                        </a:rPr>
                        <a:t> end of 36 Months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marL="109728" marR="109728" marT="73152" marB="73152" anchor="ctr">
                    <a:solidFill>
                      <a:srgbClr val="162D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29111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50" b="0" i="0" u="none" strike="noStrike" kern="1200" dirty="0">
                          <a:solidFill>
                            <a:srgbClr val="232D37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Total Resources Requirements Cumulative Cash Flow $ (As per Row 40).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887027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0" i="0" u="none" strike="noStrike" kern="1200" dirty="0">
                          <a:solidFill>
                            <a:srgbClr val="232D37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Total Cumulative Funding Available up to this Month $  (As per Row 40).</a:t>
                      </a:r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263010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b="1" i="0" u="none" strike="noStrike" kern="1200" dirty="0">
                          <a:solidFill>
                            <a:srgbClr val="802B3F"/>
                          </a:solidFill>
                          <a:effectLst/>
                          <a:latin typeface="Aptos" panose="020B0502020104020203" pitchFamily="34" charset="0"/>
                          <a:ea typeface="+mn-ea"/>
                          <a:cs typeface="+mn-cs"/>
                        </a:rPr>
                        <a:t>Cumulative Cash at end of each Month. (As per Row 43).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368904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algn="l"/>
                      <a:r>
                        <a:rPr lang="en-US" sz="1250" b="0" dirty="0">
                          <a:solidFill>
                            <a:srgbClr val="232D37"/>
                          </a:solidFill>
                          <a:latin typeface="Aptos"/>
                        </a:rPr>
                        <a:t>Key Milestone Delivered at end of each</a:t>
                      </a:r>
                      <a:r>
                        <a:rPr lang="en-US" sz="1250" b="0" baseline="0" dirty="0">
                          <a:solidFill>
                            <a:srgbClr val="232D37"/>
                          </a:solidFill>
                          <a:latin typeface="Aptos"/>
                        </a:rPr>
                        <a:t> period.</a:t>
                      </a:r>
                      <a:endParaRPr lang="en-US" dirty="0"/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109728" marT="73152" marB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92755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446520" y="2523187"/>
            <a:ext cx="4828032" cy="2268826"/>
          </a:xfrm>
          <a:prstGeom prst="rect">
            <a:avLst/>
          </a:prstGeom>
          <a:solidFill>
            <a:srgbClr val="E8F0F5"/>
          </a:solidFill>
          <a:ln w="20320">
            <a:solidFill>
              <a:srgbClr val="008991"/>
            </a:solidFill>
          </a:ln>
        </p:spPr>
        <p:txBody>
          <a:bodyPr wrap="square" lIns="73152" tIns="36576" rIns="73152" bIns="36576" rtlCol="0" anchor="ctr">
            <a:spAutoFit/>
          </a:bodyPr>
          <a:lstStyle/>
          <a:p>
            <a:r>
              <a:t>Months 31–36</a:t>
            </a:r>
          </a:p>
          <a:p>
            <a:r>
              <a:t>No additional funding assumed. No customer revenue or customer COGS is modelled in this coursework case.</a:t>
            </a:r>
          </a:p>
          <a:p>
            <a:r>
              <a:t>Cumulative costs: S$1,107.8K; closing cash: -S$457.8K.</a:t>
            </a:r>
          </a:p>
          <a:p>
            <a:r>
              <a:t>Milestone: secure next funding before revenue launch.</a:t>
            </a:r>
          </a:p>
        </p:txBody>
      </p:sp>
      <p:sp>
        <p:nvSpPr>
          <p:cNvPr id="2053" name="Rectangle 2052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0091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7" name="Rectangle 2056"/>
          <p:cNvSpPr/>
          <p:nvPr/>
        </p:nvSpPr>
        <p:spPr>
          <a:xfrm>
            <a:off x="658368" y="932688"/>
            <a:ext cx="1554480" cy="59436"/>
          </a:xfrm>
          <a:prstGeom prst="rect">
            <a:avLst/>
          </a:prstGeom>
          <a:solidFill>
            <a:srgbClr val="0089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8" name="Rectangle 2057"/>
          <p:cNvSpPr/>
          <p:nvPr/>
        </p:nvSpPr>
        <p:spPr>
          <a:xfrm>
            <a:off x="2240280" y="932688"/>
            <a:ext cx="411480" cy="59436"/>
          </a:xfrm>
          <a:prstGeom prst="rect">
            <a:avLst/>
          </a:prstGeom>
          <a:solidFill>
            <a:srgbClr val="802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9" name="TextBox 2058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15</a:t>
            </a:r>
          </a:p>
        </p:txBody>
      </p:sp>
    </p:spTree>
    <p:extLst>
      <p:ext uri="{BB962C8B-B14F-4D97-AF65-F5344CB8AC3E}">
        <p14:creationId xmlns:p14="http://schemas.microsoft.com/office/powerpoint/2010/main" val="2088631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10241280" cy="256032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l"/>
            <a:r>
              <a:rPr sz="1100" b="1">
                <a:solidFill>
                  <a:srgbClr val="008F94"/>
                </a:solidFill>
                <a:latin typeface="Aptos"/>
              </a:rPr>
              <a:t>INTEGRATED CONTROL LOOP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67512"/>
            <a:ext cx="10652760" cy="56692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l"/>
            <a:r>
              <a:rPr sz="3000" b="1">
                <a:solidFill>
                  <a:srgbClr val="232D3A"/>
                </a:solidFill>
                <a:latin typeface="Aptos"/>
              </a:rPr>
              <a:t>Manage the cash plan as a system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4828032"/>
            <a:ext cx="4754880" cy="29260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ctr"/>
            <a:r>
              <a:rPr sz="1200" b="1">
                <a:solidFill>
                  <a:srgbClr val="008F94"/>
                </a:solidFill>
                <a:latin typeface="Aptos"/>
              </a:rPr>
              <a:t>LEARNING LOOP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25312" y="4828032"/>
            <a:ext cx="4754880" cy="292608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ctr"/>
            <a:r>
              <a:rPr sz="1200" b="1">
                <a:solidFill>
                  <a:srgbClr val="8F1C33"/>
                </a:solidFill>
                <a:latin typeface="Aptos"/>
              </a:rPr>
              <a:t>EXECUTION + FUNDING LOOP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212080"/>
            <a:ext cx="10378440" cy="365760"/>
          </a:xfrm>
          <a:prstGeom prst="rect">
            <a:avLst/>
          </a:prstGeom>
          <a:noFill/>
        </p:spPr>
        <p:txBody>
          <a:bodyPr wrap="none" lIns="73152" tIns="36576" rIns="73152" bIns="36576" anchor="ctr">
            <a:spAutoFit/>
          </a:bodyPr>
          <a:lstStyle/>
          <a:p>
            <a:pPr algn="ctr"/>
            <a:r>
              <a:rPr sz="1400" b="1">
                <a:solidFill>
                  <a:srgbClr val="121F31"/>
                </a:solidFill>
                <a:latin typeface="Aptos"/>
              </a:rPr>
              <a:t>Evidence updates the assumptions; the plan updates the resources and cash requirements.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58368" y="1810512"/>
            <a:ext cx="914400" cy="41148"/>
          </a:xfrm>
          <a:prstGeom prst="rect">
            <a:avLst/>
          </a:prstGeom>
          <a:solidFill>
            <a:srgbClr val="009F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1664208" y="1810512"/>
            <a:ext cx="502920" cy="41148"/>
          </a:xfrm>
          <a:prstGeom prst="rect">
            <a:avLst/>
          </a:prstGeom>
          <a:solidFill>
            <a:srgbClr val="A11F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2212848" y="1810512"/>
            <a:ext cx="164592" cy="41148"/>
          </a:xfrm>
          <a:prstGeom prst="rect">
            <a:avLst/>
          </a:prstGeom>
          <a:solidFill>
            <a:srgbClr val="E0B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5559552" y="1417320"/>
            <a:ext cx="22860" cy="4370832"/>
          </a:xfrm>
          <a:prstGeom prst="rect">
            <a:avLst/>
          </a:prstGeom>
          <a:solidFill>
            <a:srgbClr val="C4CD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640080" y="1417320"/>
            <a:ext cx="2267712" cy="85039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7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>
                <a:solidFill>
                  <a:srgbClr val="1F2B3D"/>
                </a:solidFill>
                <a:latin typeface="Aptos Display"/>
              </a:rPr>
              <a:t>ASSIMILATE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127248" y="1417320"/>
            <a:ext cx="2267712" cy="85039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7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>
                <a:solidFill>
                  <a:srgbClr val="1F2B3D"/>
                </a:solidFill>
                <a:latin typeface="Aptos Display"/>
              </a:rPr>
              <a:t>UNDERSTAND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127248" y="3749039"/>
            <a:ext cx="2267712" cy="85039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DA6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>
                <a:solidFill>
                  <a:srgbClr val="1F2B3D"/>
                </a:solidFill>
                <a:latin typeface="Aptos Display"/>
              </a:rPr>
              <a:t>REFLECT / REVIEW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40080" y="3749039"/>
            <a:ext cx="2267712" cy="85039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A618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>
                <a:solidFill>
                  <a:srgbClr val="1F2B3D"/>
                </a:solidFill>
                <a:latin typeface="Aptos Display"/>
              </a:rPr>
              <a:t>DECIDE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2907792" y="1847088"/>
            <a:ext cx="219456" cy="0"/>
          </a:xfrm>
          <a:prstGeom prst="line">
            <a:avLst/>
          </a:prstGeom>
          <a:ln w="25400">
            <a:solidFill>
              <a:srgbClr val="707E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4261104" y="2267712"/>
            <a:ext cx="0" cy="1481327"/>
          </a:xfrm>
          <a:prstGeom prst="line">
            <a:avLst/>
          </a:prstGeom>
          <a:ln w="25400">
            <a:solidFill>
              <a:srgbClr val="707E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H="1">
            <a:off x="2907792" y="4178808"/>
            <a:ext cx="219456" cy="0"/>
          </a:xfrm>
          <a:prstGeom prst="line">
            <a:avLst/>
          </a:prstGeom>
          <a:ln w="25400">
            <a:solidFill>
              <a:srgbClr val="707E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1773936" y="2267712"/>
            <a:ext cx="0" cy="1481327"/>
          </a:xfrm>
          <a:prstGeom prst="line">
            <a:avLst/>
          </a:prstGeom>
          <a:ln w="25400">
            <a:solidFill>
              <a:srgbClr val="707E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5925312" y="1417320"/>
            <a:ext cx="2267712" cy="85039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7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>
                <a:solidFill>
                  <a:srgbClr val="1F2B3D"/>
                </a:solidFill>
                <a:latin typeface="Aptos Display"/>
              </a:rPr>
              <a:t>ROADMAP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412480" y="1417320"/>
            <a:ext cx="2267712" cy="85039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A618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>
                <a:solidFill>
                  <a:srgbClr val="1F2B3D"/>
                </a:solidFill>
                <a:latin typeface="Aptos Display"/>
              </a:rPr>
              <a:t>ACTION PLAN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412480" y="3749039"/>
            <a:ext cx="2267712" cy="85039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DA6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>
                <a:solidFill>
                  <a:srgbClr val="1F2B3D"/>
                </a:solidFill>
                <a:latin typeface="Aptos Display"/>
              </a:rPr>
              <a:t>RESOURCE PLAN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925312" y="3749039"/>
            <a:ext cx="2267712" cy="85039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7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>
                <a:solidFill>
                  <a:srgbClr val="1F2B3D"/>
                </a:solidFill>
                <a:latin typeface="Aptos Display"/>
              </a:rPr>
              <a:t>CASH FLOW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8193024" y="1847088"/>
            <a:ext cx="219456" cy="0"/>
          </a:xfrm>
          <a:prstGeom prst="line">
            <a:avLst/>
          </a:prstGeom>
          <a:ln w="25400">
            <a:solidFill>
              <a:srgbClr val="707E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9546336" y="2267712"/>
            <a:ext cx="0" cy="1481327"/>
          </a:xfrm>
          <a:prstGeom prst="line">
            <a:avLst/>
          </a:prstGeom>
          <a:ln w="25400">
            <a:solidFill>
              <a:srgbClr val="707E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H="1">
            <a:off x="8193024" y="4178808"/>
            <a:ext cx="219456" cy="0"/>
          </a:xfrm>
          <a:prstGeom prst="line">
            <a:avLst/>
          </a:prstGeom>
          <a:ln w="25400">
            <a:solidFill>
              <a:srgbClr val="707E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7059168" y="2267712"/>
            <a:ext cx="0" cy="1481327"/>
          </a:xfrm>
          <a:prstGeom prst="line">
            <a:avLst/>
          </a:prstGeom>
          <a:ln w="25400">
            <a:solidFill>
              <a:srgbClr val="707E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ounded Rectangle 2054"/>
          <p:cNvSpPr/>
          <p:nvPr/>
        </p:nvSpPr>
        <p:spPr>
          <a:xfrm>
            <a:off x="530352" y="1325880"/>
            <a:ext cx="11137392" cy="47091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2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640080" y="384048"/>
            <a:ext cx="1092708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3152" tIns="36576" rIns="73152" bIns="36576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132C44"/>
                </a:solidFill>
                <a:latin typeface="Aptos"/>
              </a:rPr>
              <a:t>Cash Flow Plan – Cumulative Cash Flow.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49808" y="1481328"/>
            <a:ext cx="10561320" cy="3311676"/>
          </a:xfrm>
          <a:prstGeom prst="rect">
            <a:avLst/>
          </a:prstGeom>
          <a:noFill/>
        </p:spPr>
        <p:txBody>
          <a:bodyPr wrap="square" lIns="73152" tIns="36576" rIns="73152" bIns="36576" rtlCol="0" anchor="ctr">
            <a:spAutoFit/>
          </a:bodyPr>
          <a:lstStyle/>
          <a:p>
            <a:pPr algn="l">
              <a:spcAft>
                <a:spcPts val="1200"/>
              </a:spcAft>
            </a:pPr>
            <a:r>
              <a:rPr sz="2400" b="1" dirty="0">
                <a:latin typeface="Aptos"/>
              </a:rPr>
              <a:t>Please keep your Excel sheets  of</a:t>
            </a:r>
          </a:p>
          <a:p>
            <a:pPr algn="l">
              <a:spcAft>
                <a:spcPts val="1200"/>
              </a:spcAft>
            </a:pPr>
            <a:endParaRPr sz="2400" b="1" dirty="0">
              <a:latin typeface="Aptos"/>
            </a:endParaRP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sz="2400" b="1" dirty="0">
                <a:latin typeface="Aptos"/>
              </a:rPr>
              <a:t>Action &amp; Resources Plan ready as back up for any questions  / clarifications during the presentation.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sz="2400" b="1" dirty="0">
              <a:latin typeface="Aptos"/>
            </a:endParaRP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sz="2400" b="1" dirty="0">
                <a:latin typeface="Aptos"/>
              </a:rPr>
              <a:t>As well Cash Flow Plan sheet ready as back up for any questions  / clarifications during the presentation.</a:t>
            </a:r>
          </a:p>
        </p:txBody>
      </p:sp>
      <p:sp>
        <p:nvSpPr>
          <p:cNvPr id="2053" name="Rectangle 2052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0091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7" name="Rectangle 2056"/>
          <p:cNvSpPr/>
          <p:nvPr/>
        </p:nvSpPr>
        <p:spPr>
          <a:xfrm>
            <a:off x="658368" y="987552"/>
            <a:ext cx="1417320" cy="64008"/>
          </a:xfrm>
          <a:prstGeom prst="rect">
            <a:avLst/>
          </a:prstGeom>
          <a:solidFill>
            <a:srgbClr val="007D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8" name="Rectangle 2057"/>
          <p:cNvSpPr/>
          <p:nvPr/>
        </p:nvSpPr>
        <p:spPr>
          <a:xfrm>
            <a:off x="2103120" y="987552"/>
            <a:ext cx="384048" cy="64008"/>
          </a:xfrm>
          <a:prstGeom prst="rect">
            <a:avLst/>
          </a:prstGeom>
          <a:solidFill>
            <a:srgbClr val="961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endParaRPr/>
          </a:p>
        </p:txBody>
      </p:sp>
      <p:sp>
        <p:nvSpPr>
          <p:cNvPr id="2059" name="TextBox 2058"/>
          <p:cNvSpPr txBox="1"/>
          <p:nvPr/>
        </p:nvSpPr>
        <p:spPr>
          <a:xfrm>
            <a:off x="502920" y="6492240"/>
            <a:ext cx="1118616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r>
              <a:rPr sz="900"/>
              <a:t>Cash Flow Planning     17</a:t>
            </a:r>
          </a:p>
        </p:txBody>
      </p:sp>
    </p:spTree>
    <p:extLst>
      <p:ext uri="{BB962C8B-B14F-4D97-AF65-F5344CB8AC3E}">
        <p14:creationId xmlns:p14="http://schemas.microsoft.com/office/powerpoint/2010/main" val="18712315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D7A7C5F4-0CDD-46CD-ADC8-5418F7D3442F}" vid="{91D2ADC2-687B-4F3B-98AA-8C8FA0CA58C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3258</TotalTime>
  <Words>1513</Words>
  <Application>Microsoft Office PowerPoint</Application>
  <PresentationFormat>Widescreen</PresentationFormat>
  <Paragraphs>232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Calibri Light</vt:lpstr>
      <vt:lpstr>Gill Sans MT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Launch of New Commercialization Grant</dc:title>
  <dc:creator>June Tan Kim Choo</dc:creator>
  <cp:lastModifiedBy>65819</cp:lastModifiedBy>
  <cp:revision>245</cp:revision>
  <cp:lastPrinted>2023-07-16T11:57:20Z</cp:lastPrinted>
  <dcterms:created xsi:type="dcterms:W3CDTF">2022-08-17T08:53:33Z</dcterms:created>
  <dcterms:modified xsi:type="dcterms:W3CDTF">2026-09-03T23:05:16Z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53db910-0838-4c35-bb3a-1ee21aa199ac_Enabled">
    <vt:lpwstr>true</vt:lpwstr>
  </property>
  <property fmtid="{D5CDD505-2E9C-101B-9397-08002B2CF9AE}" pid="3" name="MSIP_Label_153db910-0838-4c35-bb3a-1ee21aa199ac_SetDate">
    <vt:lpwstr>2022-11-10T08:25:34Z</vt:lpwstr>
  </property>
  <property fmtid="{D5CDD505-2E9C-101B-9397-08002B2CF9AE}" pid="4" name="MSIP_Label_153db910-0838-4c35-bb3a-1ee21aa199ac_Method">
    <vt:lpwstr>Privileged</vt:lpwstr>
  </property>
  <property fmtid="{D5CDD505-2E9C-101B-9397-08002B2CF9AE}" pid="5" name="MSIP_Label_153db910-0838-4c35-bb3a-1ee21aa199ac_Name">
    <vt:lpwstr>Sensitive Normal</vt:lpwstr>
  </property>
  <property fmtid="{D5CDD505-2E9C-101B-9397-08002B2CF9AE}" pid="6" name="MSIP_Label_153db910-0838-4c35-bb3a-1ee21aa199ac_SiteId">
    <vt:lpwstr>0b11c524-9a1c-4e1b-84cb-6336aefc2243</vt:lpwstr>
  </property>
  <property fmtid="{D5CDD505-2E9C-101B-9397-08002B2CF9AE}" pid="7" name="MSIP_Label_153db910-0838-4c35-bb3a-1ee21aa199ac_ActionId">
    <vt:lpwstr>0a63c0e1-e00e-47fa-9761-736396b8bb84</vt:lpwstr>
  </property>
  <property fmtid="{D5CDD505-2E9C-101B-9397-08002B2CF9AE}" pid="8" name="MSIP_Label_153db910-0838-4c35-bb3a-1ee21aa199ac_ContentBits">
    <vt:lpwstr>0</vt:lpwstr>
  </property>
</Properties>
</file>